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49"/>
  </p:notesMasterIdLst>
  <p:handoutMasterIdLst>
    <p:handoutMasterId r:id="rId50"/>
  </p:handoutMasterIdLst>
  <p:sldIdLst>
    <p:sldId id="263" r:id="rId2"/>
    <p:sldId id="257" r:id="rId3"/>
    <p:sldId id="309" r:id="rId4"/>
    <p:sldId id="793" r:id="rId5"/>
    <p:sldId id="782" r:id="rId6"/>
    <p:sldId id="323" r:id="rId7"/>
    <p:sldId id="324" r:id="rId8"/>
    <p:sldId id="325" r:id="rId9"/>
    <p:sldId id="783" r:id="rId10"/>
    <p:sldId id="317" r:id="rId11"/>
    <p:sldId id="790" r:id="rId12"/>
    <p:sldId id="322" r:id="rId13"/>
    <p:sldId id="319" r:id="rId14"/>
    <p:sldId id="320" r:id="rId15"/>
    <p:sldId id="321" r:id="rId16"/>
    <p:sldId id="318" r:id="rId17"/>
    <p:sldId id="792" r:id="rId18"/>
    <p:sldId id="794" r:id="rId19"/>
    <p:sldId id="791" r:id="rId20"/>
    <p:sldId id="797" r:id="rId21"/>
    <p:sldId id="799" r:id="rId22"/>
    <p:sldId id="800" r:id="rId23"/>
    <p:sldId id="784" r:id="rId24"/>
    <p:sldId id="786" r:id="rId25"/>
    <p:sldId id="795" r:id="rId26"/>
    <p:sldId id="796" r:id="rId27"/>
    <p:sldId id="801" r:id="rId28"/>
    <p:sldId id="802" r:id="rId29"/>
    <p:sldId id="803" r:id="rId30"/>
    <p:sldId id="804" r:id="rId31"/>
    <p:sldId id="805" r:id="rId32"/>
    <p:sldId id="806" r:id="rId33"/>
    <p:sldId id="807" r:id="rId34"/>
    <p:sldId id="808" r:id="rId35"/>
    <p:sldId id="809" r:id="rId36"/>
    <p:sldId id="810" r:id="rId37"/>
    <p:sldId id="811" r:id="rId38"/>
    <p:sldId id="812" r:id="rId39"/>
    <p:sldId id="813" r:id="rId40"/>
    <p:sldId id="814" r:id="rId41"/>
    <p:sldId id="815" r:id="rId42"/>
    <p:sldId id="816" r:id="rId43"/>
    <p:sldId id="817" r:id="rId44"/>
    <p:sldId id="341" r:id="rId45"/>
    <p:sldId id="819" r:id="rId46"/>
    <p:sldId id="818" r:id="rId47"/>
    <p:sldId id="344" r:id="rId48"/>
  </p:sldIdLst>
  <p:sldSz cx="12192000" cy="6858000"/>
  <p:notesSz cx="6797675" cy="992663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3" orient="horz" pos="2160">
          <p15:clr>
            <a:srgbClr val="A4A3A4"/>
          </p15:clr>
        </p15:guide>
        <p15:guide id="4" pos="38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79646"/>
    <a:srgbClr val="BF6233"/>
    <a:srgbClr val="FFFF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Ênfas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118" autoAdjust="0"/>
    <p:restoredTop sz="93856" autoAdjust="0"/>
  </p:normalViewPr>
  <p:slideViewPr>
    <p:cSldViewPr snapToGrid="0">
      <p:cViewPr varScale="1">
        <p:scale>
          <a:sx n="63" d="100"/>
          <a:sy n="63" d="100"/>
        </p:scale>
        <p:origin x="972" y="66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200" d="100"/>
        <a:sy n="200" d="100"/>
      </p:scale>
      <p:origin x="0" y="-14964"/>
    </p:cViewPr>
  </p:sorterViewPr>
  <p:notesViewPr>
    <p:cSldViewPr snapToGrid="0">
      <p:cViewPr varScale="1">
        <p:scale>
          <a:sx n="79" d="100"/>
          <a:sy n="79" d="100"/>
        </p:scale>
        <p:origin x="3954" y="9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handoutMaster" Target="handoutMasters/handout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8" Type="http://schemas.openxmlformats.org/officeDocument/2006/relationships/slide" Target="slides/slide7.xml"/><Relationship Id="rId51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CBB7F8A1-C034-EAF4-EDDB-53F4DBF8ED95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089B71C-8A56-A3AE-AE6B-1BC3E25880DB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7A684F9-8385-454D-ADB1-BBC064A4383C}" type="datetimeFigureOut">
              <a:rPr lang="pt-BR" smtClean="0"/>
              <a:t>30/07/2024</a:t>
            </a:fld>
            <a:endParaRPr lang="pt-BR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B53645A-51C3-C7DB-6FC8-6BA65346D84C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17D4609-A1FF-DA28-2246-F6301D349FCF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49688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A8B18F2-3F5F-43A5-9362-F6ECC01EBE9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25831164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3EF5553-B2AB-4329-ACEE-614C1412C73F}" type="datetimeFigureOut">
              <a:rPr lang="pt-BR" smtClean="0"/>
              <a:pPr/>
              <a:t>30/07/2024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FAD3189-BD65-42D2-88C2-98AB71A6481E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38551263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>
          <a:xfrm>
            <a:off x="-2508250" y="1171575"/>
            <a:ext cx="10263188" cy="5773738"/>
          </a:xfrm>
        </p:spPr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/>
          </p:nvPr>
        </p:nvSpPr>
        <p:spPr/>
        <p:txBody>
          <a:bodyPr/>
          <a:lstStyle/>
          <a:p>
            <a:pPr>
              <a:defRPr/>
            </a:pPr>
            <a:fld id="{4B09E6D7-D4BD-4848-A5F0-CE6F57D04ED7}" type="slidenum">
              <a:rPr lang="pt-BR" smtClean="0"/>
              <a:pPr>
                <a:defRPr/>
              </a:pPr>
              <a:t>2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86360086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/>
          </p:nvPr>
        </p:nvSpPr>
        <p:spPr/>
        <p:txBody>
          <a:bodyPr/>
          <a:lstStyle/>
          <a:p>
            <a:pPr>
              <a:defRPr/>
            </a:pPr>
            <a:fld id="{4B09E6D7-D4BD-4848-A5F0-CE6F57D04ED7}" type="slidenum">
              <a:rPr lang="pt-BR" smtClean="0"/>
              <a:pPr>
                <a:defRPr/>
              </a:pPr>
              <a:t>3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97459120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/>
          </p:nvPr>
        </p:nvSpPr>
        <p:spPr/>
        <p:txBody>
          <a:bodyPr/>
          <a:lstStyle/>
          <a:p>
            <a:pPr>
              <a:defRPr/>
            </a:pPr>
            <a:fld id="{4B09E6D7-D4BD-4848-A5F0-CE6F57D04ED7}" type="slidenum">
              <a:rPr lang="pt-BR" smtClean="0"/>
              <a:pPr>
                <a:defRPr/>
              </a:pPr>
              <a:t>4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48645430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1" name="Espaço Reservado para Imagem de Slide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5602" name="Espaço Reservado para Anotações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t-BR"/>
          </a:p>
        </p:txBody>
      </p:sp>
      <p:sp>
        <p:nvSpPr>
          <p:cNvPr id="25603" name="Espaço Reservado para Número de Slide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0DC64F62-7876-4C76-91EB-D23858EB9C14}" type="slidenum">
              <a:rPr lang="pt-BR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10</a:t>
            </a:fld>
            <a:endParaRPr lang="pt-BR">
              <a:cs typeface="Arial" charset="0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1" name="Espaço Reservado para Imagem de Slide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5602" name="Espaço Reservado para Anotações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t-BR"/>
          </a:p>
        </p:txBody>
      </p:sp>
      <p:sp>
        <p:nvSpPr>
          <p:cNvPr id="25603" name="Espaço Reservado para Número de Slide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0DC64F62-7876-4C76-91EB-D23858EB9C14}" type="slidenum">
              <a:rPr lang="pt-BR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12</a:t>
            </a:fld>
            <a:endParaRPr lang="pt-BR"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399498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1" name="Espaço Reservado para Imagem de Slide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5602" name="Espaço Reservado para Anotações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t-BR"/>
          </a:p>
        </p:txBody>
      </p:sp>
      <p:sp>
        <p:nvSpPr>
          <p:cNvPr id="25603" name="Espaço Reservado para Número de Slide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0DC64F62-7876-4C76-91EB-D23858EB9C14}" type="slidenum">
              <a:rPr lang="pt-BR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13</a:t>
            </a:fld>
            <a:endParaRPr lang="pt-BR"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8742422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1" name="Espaço Reservado para Imagem de Slide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5602" name="Espaço Reservado para Anotações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t-BR"/>
          </a:p>
        </p:txBody>
      </p:sp>
      <p:sp>
        <p:nvSpPr>
          <p:cNvPr id="25603" name="Espaço Reservado para Número de Slide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0DC64F62-7876-4C76-91EB-D23858EB9C14}" type="slidenum">
              <a:rPr lang="pt-BR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14</a:t>
            </a:fld>
            <a:endParaRPr lang="pt-BR"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4949038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1" name="Espaço Reservado para Imagem de Slide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5602" name="Espaço Reservado para Anotações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t-BR"/>
          </a:p>
        </p:txBody>
      </p:sp>
      <p:sp>
        <p:nvSpPr>
          <p:cNvPr id="25603" name="Espaço Reservado para Número de Slide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0DC64F62-7876-4C76-91EB-D23858EB9C14}" type="slidenum">
              <a:rPr lang="pt-BR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15</a:t>
            </a:fld>
            <a:endParaRPr lang="pt-BR"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2874179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1" name="Espaço Reservado para Imagem de Slide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5602" name="Espaço Reservado para Anotações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t-BR"/>
          </a:p>
        </p:txBody>
      </p:sp>
      <p:sp>
        <p:nvSpPr>
          <p:cNvPr id="25603" name="Espaço Reservado para Número de Slide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0DC64F62-7876-4C76-91EB-D23858EB9C14}" type="slidenum">
              <a:rPr lang="pt-BR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16</a:t>
            </a:fld>
            <a:endParaRPr lang="pt-BR"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6895387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1" name="Espaço Reservado para Imagem de Slide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5602" name="Espaço Reservado para Anotações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t-BR"/>
          </a:p>
        </p:txBody>
      </p:sp>
      <p:sp>
        <p:nvSpPr>
          <p:cNvPr id="25603" name="Espaço Reservado para Número de Slide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0DC64F62-7876-4C76-91EB-D23858EB9C14}" type="slidenum">
              <a:rPr lang="pt-BR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17</a:t>
            </a:fld>
            <a:endParaRPr lang="pt-BR"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6945994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/>
          </p:nvPr>
        </p:nvSpPr>
        <p:spPr/>
        <p:txBody>
          <a:bodyPr/>
          <a:lstStyle/>
          <a:p>
            <a:pPr>
              <a:defRPr/>
            </a:pPr>
            <a:fld id="{4B09E6D7-D4BD-4848-A5F0-CE6F57D04ED7}" type="slidenum">
              <a:rPr lang="pt-BR" smtClean="0"/>
              <a:pPr>
                <a:defRPr/>
              </a:pPr>
              <a:t>18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29316936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/>
          </p:nvPr>
        </p:nvSpPr>
        <p:spPr/>
        <p:txBody>
          <a:bodyPr/>
          <a:lstStyle/>
          <a:p>
            <a:pPr>
              <a:defRPr/>
            </a:pPr>
            <a:fld id="{4B09E6D7-D4BD-4848-A5F0-CE6F57D04ED7}" type="slidenum">
              <a:rPr lang="pt-BR" smtClean="0"/>
              <a:pPr>
                <a:defRPr/>
              </a:pPr>
              <a:t>27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79926373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>
          <a:xfrm>
            <a:off x="-2508250" y="1171575"/>
            <a:ext cx="10263188" cy="5773738"/>
          </a:xfrm>
        </p:spPr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/>
          </p:nvPr>
        </p:nvSpPr>
        <p:spPr/>
        <p:txBody>
          <a:bodyPr/>
          <a:lstStyle/>
          <a:p>
            <a:pPr>
              <a:defRPr/>
            </a:pPr>
            <a:fld id="{4B09E6D7-D4BD-4848-A5F0-CE6F57D04ED7}" type="slidenum">
              <a:rPr lang="pt-BR" smtClean="0"/>
              <a:pPr>
                <a:defRPr/>
              </a:pPr>
              <a:t>44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18727412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/>
          </p:nvPr>
        </p:nvSpPr>
        <p:spPr/>
        <p:txBody>
          <a:bodyPr/>
          <a:lstStyle/>
          <a:p>
            <a:pPr>
              <a:defRPr/>
            </a:pPr>
            <a:fld id="{4B09E6D7-D4BD-4848-A5F0-CE6F57D04ED7}" type="slidenum">
              <a:rPr lang="pt-BR" smtClean="0"/>
              <a:pPr>
                <a:defRPr/>
              </a:pPr>
              <a:t>45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58559877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>
          <a:xfrm>
            <a:off x="-2508250" y="1171575"/>
            <a:ext cx="10263188" cy="5773738"/>
          </a:xfrm>
        </p:spPr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/>
          </p:nvPr>
        </p:nvSpPr>
        <p:spPr/>
        <p:txBody>
          <a:bodyPr/>
          <a:lstStyle/>
          <a:p>
            <a:pPr>
              <a:defRPr/>
            </a:pPr>
            <a:fld id="{4B09E6D7-D4BD-4848-A5F0-CE6F57D04ED7}" type="slidenum">
              <a:rPr lang="pt-BR" smtClean="0"/>
              <a:pPr>
                <a:defRPr/>
              </a:pPr>
              <a:t>46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03381844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>
            <a:extLst>
              <a:ext uri="{FF2B5EF4-FFF2-40B4-BE49-F238E27FC236}">
                <a16:creationId xmlns:a16="http://schemas.microsoft.com/office/drawing/2014/main" id="{1ACF1EDC-DCD6-0E4F-DA49-4C42197A85A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pt-BR"/>
          </a:p>
        </p:txBody>
      </p:sp>
      <p:sp>
        <p:nvSpPr>
          <p:cNvPr id="14" name="Subtitle 2">
            <a:extLst>
              <a:ext uri="{FF2B5EF4-FFF2-40B4-BE49-F238E27FC236}">
                <a16:creationId xmlns:a16="http://schemas.microsoft.com/office/drawing/2014/main" id="{E037EACC-0BA1-08D7-DEF0-FC8CA52F804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414233428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073742"/>
            <a:ext cx="10515600" cy="616946"/>
          </a:xfrm>
        </p:spPr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AE825E-DCF0-479F-81F2-EC4CF45D2A9C}" type="datetime1">
              <a:rPr lang="pt-BR" smtClean="0"/>
              <a:pPr/>
              <a:t>30/07/2024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5249FF-AAC5-498B-ACFF-D4F7D34FB5D0}" type="slidenum">
              <a:rPr lang="pt-BR" smtClean="0"/>
              <a:pPr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73765256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dirty="0"/>
              <a:t>Clique para editar os estilos de texto Mestres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613CD3-BC5D-4937-9304-31C2318D1270}" type="datetime1">
              <a:rPr lang="pt-BR" smtClean="0"/>
              <a:pPr/>
              <a:t>30/07/2024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5249FF-AAC5-498B-ACFF-D4F7D34FB5D0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58580752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073742"/>
            <a:ext cx="10515600" cy="616946"/>
          </a:xfrm>
        </p:spPr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A81962-76EA-43A4-9743-EA3E387C0473}" type="datetime1">
              <a:rPr lang="pt-BR" smtClean="0"/>
              <a:pPr/>
              <a:t>30/07/2024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5249FF-AAC5-498B-ACFF-D4F7D34FB5D0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3381855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1047144"/>
            <a:ext cx="10515600" cy="643544"/>
          </a:xfrm>
        </p:spPr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F168FC-385E-44FA-AD77-EE1F48DC6AAE}" type="datetime1">
              <a:rPr lang="pt-BR" smtClean="0"/>
              <a:pPr/>
              <a:t>30/07/2024</a:t>
            </a:fld>
            <a:endParaRPr lang="pt-B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5249FF-AAC5-498B-ACFF-D4F7D34FB5D0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3091994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093945"/>
            <a:ext cx="10515600" cy="596743"/>
          </a:xfrm>
        </p:spPr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D89C88-E538-43D7-BEE5-3AB32553A345}" type="datetime1">
              <a:rPr lang="pt-BR" smtClean="0"/>
              <a:pPr/>
              <a:t>30/07/2024</a:t>
            </a:fld>
            <a:endParaRPr lang="pt-B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5249FF-AAC5-498B-ACFF-D4F7D34FB5D0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64694777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397C37-523D-4A79-A7F3-90772744EBDA}" type="datetime1">
              <a:rPr lang="pt-BR" smtClean="0"/>
              <a:pPr/>
              <a:t>30/07/2024</a:t>
            </a:fld>
            <a:endParaRPr lang="pt-B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5249FF-AAC5-498B-ACFF-D4F7D34FB5D0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77963709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1093944"/>
            <a:ext cx="3932237" cy="96345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 dirty="0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1093944"/>
            <a:ext cx="6172200" cy="4767106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 dirty="0"/>
              <a:t>Clique para editar os estilos de texto Mestres</a:t>
            </a:r>
          </a:p>
          <a:p>
            <a:pPr lvl="1"/>
            <a:r>
              <a:rPr lang="pt-BR" dirty="0"/>
              <a:t>Segundo nível</a:t>
            </a:r>
          </a:p>
          <a:p>
            <a:pPr lvl="2"/>
            <a:r>
              <a:rPr lang="pt-BR" dirty="0"/>
              <a:t>Terceiro nível</a:t>
            </a:r>
          </a:p>
          <a:p>
            <a:pPr lvl="3"/>
            <a:r>
              <a:rPr lang="pt-BR" dirty="0"/>
              <a:t>Quarto nível</a:t>
            </a:r>
          </a:p>
          <a:p>
            <a:pPr lvl="4"/>
            <a:r>
              <a:rPr lang="pt-BR" dirty="0"/>
              <a:t>Quinto nível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508681-F33B-46FE-B8BD-DA15A2E4BFBF}" type="datetime1">
              <a:rPr lang="pt-BR" smtClean="0"/>
              <a:pPr/>
              <a:t>30/07/2024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5249FF-AAC5-498B-ACFF-D4F7D34FB5D0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83768762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1171352"/>
            <a:ext cx="3932237" cy="886047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 dirty="0"/>
              <a:t>Clique para editar o título Mestre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1171352"/>
            <a:ext cx="6172200" cy="4689698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pt-BR"/>
              <a:t>Clique no ícone para adicionar uma imagem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206038-00A1-4745-8C7B-8CE3391E140C}" type="datetime1">
              <a:rPr lang="pt-BR" smtClean="0"/>
              <a:pPr/>
              <a:t>30/07/2024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5249FF-AAC5-498B-ACFF-D4F7D34FB5D0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80346330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093945"/>
            <a:ext cx="10515600" cy="596743"/>
          </a:xfrm>
        </p:spPr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BED810-B63A-41DD-8ED4-DECBF608124C}" type="datetime1">
              <a:rPr lang="pt-BR" smtClean="0"/>
              <a:pPr/>
              <a:t>30/07/2024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5249FF-AAC5-498B-ACFF-D4F7D34FB5D0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20106577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1171351"/>
            <a:ext cx="2628900" cy="5005611"/>
          </a:xfrm>
        </p:spPr>
        <p:txBody>
          <a:bodyPr vert="eaVert"/>
          <a:lstStyle/>
          <a:p>
            <a:r>
              <a:rPr lang="pt-BR" dirty="0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1171353"/>
            <a:ext cx="7734300" cy="5005610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D8553-1335-47EB-867E-3713F030686A}" type="datetime1">
              <a:rPr lang="pt-BR" smtClean="0"/>
              <a:pPr/>
              <a:t>30/07/2024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5249FF-AAC5-498B-ACFF-D4F7D34FB5D0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14044135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gif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047144"/>
            <a:ext cx="10515600" cy="64354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dirty="0"/>
              <a:t>Clique para editar os estilos de texto Mestres</a:t>
            </a:r>
          </a:p>
          <a:p>
            <a:pPr lvl="1"/>
            <a:r>
              <a:rPr lang="pt-BR" dirty="0"/>
              <a:t>Segundo nível</a:t>
            </a:r>
          </a:p>
          <a:p>
            <a:pPr lvl="2"/>
            <a:r>
              <a:rPr lang="pt-BR" dirty="0"/>
              <a:t>Terceiro nível</a:t>
            </a:r>
          </a:p>
          <a:p>
            <a:pPr lvl="3"/>
            <a:r>
              <a:rPr lang="pt-BR" dirty="0"/>
              <a:t>Quarto nível</a:t>
            </a:r>
          </a:p>
          <a:p>
            <a:pPr lvl="4"/>
            <a:r>
              <a:rPr lang="pt-BR" dirty="0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6FFAEE2-217C-4100-8416-169C53A6D3E1}" type="datetime1">
              <a:rPr lang="pt-BR" smtClean="0"/>
              <a:pPr/>
              <a:t>30/07/2024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5249FF-AAC5-498B-ACFF-D4F7D34FB5D0}" type="slidenum">
              <a:rPr lang="pt-BR" smtClean="0"/>
              <a:pPr/>
              <a:t>‹nº›</a:t>
            </a:fld>
            <a:endParaRPr lang="pt-BR"/>
          </a:p>
        </p:txBody>
      </p:sp>
      <p:grpSp>
        <p:nvGrpSpPr>
          <p:cNvPr id="7" name="Agrupar 6">
            <a:extLst>
              <a:ext uri="{FF2B5EF4-FFF2-40B4-BE49-F238E27FC236}">
                <a16:creationId xmlns:a16="http://schemas.microsoft.com/office/drawing/2014/main" id="{05D71ED6-E351-D9BA-DFE6-513693C739B7}"/>
              </a:ext>
            </a:extLst>
          </p:cNvPr>
          <p:cNvGrpSpPr/>
          <p:nvPr userDrawn="1"/>
        </p:nvGrpSpPr>
        <p:grpSpPr>
          <a:xfrm>
            <a:off x="517448" y="123814"/>
            <a:ext cx="11157104" cy="923330"/>
            <a:chOff x="400840" y="170615"/>
            <a:chExt cx="11157104" cy="923330"/>
          </a:xfrm>
        </p:grpSpPr>
        <p:pic>
          <p:nvPicPr>
            <p:cNvPr id="8" name="Imagem 7">
              <a:extLst>
                <a:ext uri="{FF2B5EF4-FFF2-40B4-BE49-F238E27FC236}">
                  <a16:creationId xmlns:a16="http://schemas.microsoft.com/office/drawing/2014/main" id="{1F726CF6-30B2-3A85-19CD-41CA6A4EECB7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00840" y="176350"/>
              <a:ext cx="756000" cy="917595"/>
            </a:xfrm>
            <a:prstGeom prst="rect">
              <a:avLst/>
            </a:prstGeom>
            <a:effectLst>
              <a:outerShdw blurRad="63500" sx="105000" sy="105000" algn="ctr" rotWithShape="0">
                <a:prstClr val="black">
                  <a:alpha val="40000"/>
                </a:prstClr>
              </a:outerShdw>
            </a:effectLst>
          </p:spPr>
        </p:pic>
        <p:cxnSp>
          <p:nvCxnSpPr>
            <p:cNvPr id="9" name="Conector reto 8">
              <a:extLst>
                <a:ext uri="{FF2B5EF4-FFF2-40B4-BE49-F238E27FC236}">
                  <a16:creationId xmlns:a16="http://schemas.microsoft.com/office/drawing/2014/main" id="{E29FC401-C1CD-45E7-EF2D-A6A956C265B1}"/>
                </a:ext>
              </a:extLst>
            </p:cNvPr>
            <p:cNvCxnSpPr>
              <a:cxnSpLocks/>
            </p:cNvCxnSpPr>
            <p:nvPr/>
          </p:nvCxnSpPr>
          <p:spPr>
            <a:xfrm>
              <a:off x="1422400" y="894354"/>
              <a:ext cx="9114046" cy="0"/>
            </a:xfrm>
            <a:prstGeom prst="line">
              <a:avLst/>
            </a:prstGeom>
            <a:ln w="88900" cmpd="dbl">
              <a:solidFill>
                <a:schemeClr val="accent1"/>
              </a:solidFill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10" name="Imagem 9">
              <a:extLst>
                <a:ext uri="{FF2B5EF4-FFF2-40B4-BE49-F238E27FC236}">
                  <a16:creationId xmlns:a16="http://schemas.microsoft.com/office/drawing/2014/main" id="{64B352D6-366A-3D44-EA42-07D25CF2E67A}"/>
                </a:ext>
              </a:extLst>
            </p:cNvPr>
            <p:cNvPicPr>
              <a:picLocks noChangeAspect="1"/>
            </p:cNvPicPr>
            <p:nvPr/>
          </p:nvPicPr>
          <p:blipFill>
            <a:blip r:embed="rId1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536446" y="232323"/>
              <a:ext cx="1021498" cy="737413"/>
            </a:xfrm>
            <a:prstGeom prst="rect">
              <a:avLst/>
            </a:prstGeom>
          </p:spPr>
        </p:pic>
        <p:sp>
          <p:nvSpPr>
            <p:cNvPr id="11" name="CaixaDeTexto 10">
              <a:extLst>
                <a:ext uri="{FF2B5EF4-FFF2-40B4-BE49-F238E27FC236}">
                  <a16:creationId xmlns:a16="http://schemas.microsoft.com/office/drawing/2014/main" id="{844C2A02-F214-3CCB-3AD9-5D8E7233F975}"/>
                </a:ext>
              </a:extLst>
            </p:cNvPr>
            <p:cNvSpPr txBox="1"/>
            <p:nvPr/>
          </p:nvSpPr>
          <p:spPr>
            <a:xfrm>
              <a:off x="1499420" y="170615"/>
              <a:ext cx="3978782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pt-BR" sz="1200" b="1" dirty="0"/>
                <a:t>COMANDO DA AERONÁUTICA</a:t>
              </a:r>
            </a:p>
            <a:p>
              <a:r>
                <a:rPr lang="pt-BR" sz="1200" b="1" dirty="0"/>
                <a:t>DEPARTAMENTO DE CIÊNCIA E TECNOLOGIA AEROESPACIAL</a:t>
              </a:r>
            </a:p>
            <a:p>
              <a:r>
                <a:rPr lang="pt-BR" sz="1200" b="1" i="1" dirty="0"/>
                <a:t>Soberania na forma de Ciência, Tecnologia e Inovação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322143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90000"/>
        </a:lnSpc>
        <a:spcBef>
          <a:spcPts val="1000"/>
        </a:spcBef>
        <a:buFontTx/>
        <a:buNone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0" algn="l" defTabSz="914400" rtl="0" eaLnBrk="1" latinLnBrk="0" hangingPunct="1">
        <a:lnSpc>
          <a:spcPct val="90000"/>
        </a:lnSpc>
        <a:spcBef>
          <a:spcPts val="500"/>
        </a:spcBef>
        <a:buFontTx/>
        <a:buNone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0" algn="l" defTabSz="914400" rtl="0" eaLnBrk="1" latinLnBrk="0" hangingPunct="1">
        <a:lnSpc>
          <a:spcPct val="90000"/>
        </a:lnSpc>
        <a:spcBef>
          <a:spcPts val="500"/>
        </a:spcBef>
        <a:buFontTx/>
        <a:buNone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0" algn="l" defTabSz="914400" rtl="0" eaLnBrk="1" latinLnBrk="0" hangingPunct="1">
        <a:lnSpc>
          <a:spcPct val="90000"/>
        </a:lnSpc>
        <a:spcBef>
          <a:spcPts val="500"/>
        </a:spcBef>
        <a:buFontTx/>
        <a:buNone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indent="0" algn="l" defTabSz="914400" rtl="0" eaLnBrk="1" latinLnBrk="0" hangingPunct="1">
        <a:lnSpc>
          <a:spcPct val="90000"/>
        </a:lnSpc>
        <a:spcBef>
          <a:spcPts val="500"/>
        </a:spcBef>
        <a:buFontTx/>
        <a:buNone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hyperlink" Target="https://www.gov.br/agu/pt-br/composicao/cgu/cgu/modelos/cti/consulta/guia-pratico-projetos-de-cti-e-processo-confeccao.pdf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hyperlink" Target="https://www.gov.br/agu/pt-br/composicao/cgu/cgu/modelos/cti/modelogeral" TargetMode="Externa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hyperlink" Target="https://www.gov.br/agu/pt-br/composicao/procuradoria-geral-federal-1/subprocuradoria-federal-de-consultoria-juridica/camara-permanente-da-ciencia-tecnologia-e-inovacao-1/instrumentos-do-marco-legal-de-ct-i" TargetMode="Externa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47DEA3C0-C551-ADF4-17B7-1C53961010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5249FF-AAC5-498B-ACFF-D4F7D34FB5D0}" type="slidenum">
              <a:rPr lang="pt-BR" smtClean="0"/>
              <a:pPr/>
              <a:t>1</a:t>
            </a:fld>
            <a:endParaRPr lang="pt-BR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C79CB7B-300A-67D9-0033-0C1C0523C0DF}"/>
              </a:ext>
            </a:extLst>
          </p:cNvPr>
          <p:cNvSpPr txBox="1"/>
          <p:nvPr/>
        </p:nvSpPr>
        <p:spPr>
          <a:xfrm>
            <a:off x="1524000" y="5827689"/>
            <a:ext cx="9144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dirty="0" err="1"/>
              <a:t>Ten</a:t>
            </a:r>
            <a:r>
              <a:rPr lang="pt-BR" dirty="0"/>
              <a:t> </a:t>
            </a:r>
            <a:r>
              <a:rPr lang="pt-BR" dirty="0" err="1"/>
              <a:t>Cel</a:t>
            </a:r>
            <a:r>
              <a:rPr lang="pt-BR" dirty="0"/>
              <a:t> Breno Ricardo de Araújo Leite 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7E825AE-EF56-B16D-D1FF-5B7BA6D79A30}"/>
              </a:ext>
            </a:extLst>
          </p:cNvPr>
          <p:cNvSpPr txBox="1"/>
          <p:nvPr/>
        </p:nvSpPr>
        <p:spPr>
          <a:xfrm>
            <a:off x="1524000" y="4486215"/>
            <a:ext cx="9144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000" dirty="0"/>
              <a:t>Aspectos Gerais de Projetos de CT&amp;I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C056DAC-6029-74A6-3E6A-4409D0985E6F}"/>
              </a:ext>
            </a:extLst>
          </p:cNvPr>
          <p:cNvSpPr txBox="1"/>
          <p:nvPr/>
        </p:nvSpPr>
        <p:spPr>
          <a:xfrm>
            <a:off x="261256" y="2522604"/>
            <a:ext cx="11700589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6000" dirty="0">
                <a:latin typeface="+mj-lt"/>
              </a:rPr>
              <a:t> PROJETOS DE CT&amp;I</a:t>
            </a: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8FC83003-3631-1BF3-BB22-30037D392AE6}"/>
              </a:ext>
            </a:extLst>
          </p:cNvPr>
          <p:cNvCxnSpPr>
            <a:cxnSpLocks/>
          </p:cNvCxnSpPr>
          <p:nvPr/>
        </p:nvCxnSpPr>
        <p:spPr>
          <a:xfrm>
            <a:off x="1524000" y="3570692"/>
            <a:ext cx="9108000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35A09171-18CB-EC61-8759-F748E72117FF}"/>
              </a:ext>
            </a:extLst>
          </p:cNvPr>
          <p:cNvCxnSpPr>
            <a:cxnSpLocks/>
          </p:cNvCxnSpPr>
          <p:nvPr/>
        </p:nvCxnSpPr>
        <p:spPr>
          <a:xfrm>
            <a:off x="1560000" y="2566049"/>
            <a:ext cx="9108000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0634848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47F30524-E88F-2037-875A-572ED469AEC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lvl="0" indent="-361950" algn="l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SzPts val="2100"/>
              <a:buChar char="●"/>
            </a:pPr>
            <a:r>
              <a:rPr lang="pt-BR" altLang="pt-BR" dirty="0"/>
              <a:t>Conhecer os principais aspectos que envolvem a elaboração de Projetos de CT&amp;I</a:t>
            </a:r>
            <a:endParaRPr lang="pt-BR" dirty="0"/>
          </a:p>
        </p:txBody>
      </p:sp>
      <p:sp>
        <p:nvSpPr>
          <p:cNvPr id="5" name="Título 4">
            <a:extLst>
              <a:ext uri="{FF2B5EF4-FFF2-40B4-BE49-F238E27FC236}">
                <a16:creationId xmlns:a16="http://schemas.microsoft.com/office/drawing/2014/main" id="{F77EF41C-19BE-183B-D8CD-064234B118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pt-BR" dirty="0"/>
              <a:t>OBJETIVO DA APRESENTAÇÃO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>
            <a:extLst>
              <a:ext uri="{FF2B5EF4-FFF2-40B4-BE49-F238E27FC236}">
                <a16:creationId xmlns:a16="http://schemas.microsoft.com/office/drawing/2014/main" id="{9331BDF0-AD85-3467-6F2A-F1F504D2C06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 eaLnBrk="1" hangingPunct="1"/>
            <a:r>
              <a:rPr lang="pt-BR" altLang="pt-BR" dirty="0"/>
              <a:t>ROTEIRO</a:t>
            </a:r>
          </a:p>
        </p:txBody>
      </p:sp>
      <p:sp>
        <p:nvSpPr>
          <p:cNvPr id="22531" name="Rectangle 3">
            <a:extLst>
              <a:ext uri="{FF2B5EF4-FFF2-40B4-BE49-F238E27FC236}">
                <a16:creationId xmlns:a16="http://schemas.microsoft.com/office/drawing/2014/main" id="{52590C77-A25F-2600-092A-70D28404819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4530928" y="2356416"/>
            <a:ext cx="3866311" cy="2383224"/>
          </a:xfrm>
        </p:spPr>
        <p:txBody>
          <a:bodyPr vert="horz" wrap="square" numCol="1" anchor="t" anchorCtr="0" compatLnSpc="1">
            <a:prstTxWarp prst="textNoShape">
              <a:avLst/>
            </a:prstTxWarp>
            <a:normAutofit/>
          </a:bodyPr>
          <a:lstStyle/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t-BR" altLang="pt-BR" dirty="0"/>
              <a:t>Aspectos gerais</a:t>
            </a:r>
          </a:p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t-BR" altLang="pt-BR" dirty="0"/>
              <a:t>Peças do PAG e fluxo</a:t>
            </a:r>
          </a:p>
          <a:p>
            <a:pPr marL="457200" indent="-457200" eaLnBrk="1" hangingPunct="1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t-BR" altLang="pt-BR" dirty="0"/>
              <a:t>Projeto de CT&amp;I</a:t>
            </a:r>
          </a:p>
        </p:txBody>
      </p:sp>
    </p:spTree>
    <p:extLst>
      <p:ext uri="{BB962C8B-B14F-4D97-AF65-F5344CB8AC3E}">
        <p14:creationId xmlns:p14="http://schemas.microsoft.com/office/powerpoint/2010/main" val="382765699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>
            <a:extLst>
              <a:ext uri="{FF2B5EF4-FFF2-40B4-BE49-F238E27FC236}">
                <a16:creationId xmlns:a16="http://schemas.microsoft.com/office/drawing/2014/main" id="{9331BDF0-AD85-3467-6F2A-F1F504D2C06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 eaLnBrk="1" hangingPunct="1"/>
            <a:r>
              <a:rPr lang="pt-BR" altLang="pt-BR" dirty="0"/>
              <a:t>ROTEIRO</a:t>
            </a:r>
          </a:p>
        </p:txBody>
      </p:sp>
      <p:sp>
        <p:nvSpPr>
          <p:cNvPr id="22531" name="Rectangle 3">
            <a:extLst>
              <a:ext uri="{FF2B5EF4-FFF2-40B4-BE49-F238E27FC236}">
                <a16:creationId xmlns:a16="http://schemas.microsoft.com/office/drawing/2014/main" id="{52590C77-A25F-2600-092A-70D28404819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4530928" y="2356416"/>
            <a:ext cx="4491152" cy="2383224"/>
          </a:xfrm>
        </p:spPr>
        <p:txBody>
          <a:bodyPr vert="horz" wrap="square" numCol="1" anchor="t" anchorCtr="0" compatLnSpc="1">
            <a:prstTxWarp prst="textNoShape">
              <a:avLst/>
            </a:prstTxWarp>
            <a:normAutofit/>
          </a:bodyPr>
          <a:lstStyle/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t-BR" altLang="pt-BR" dirty="0">
                <a:solidFill>
                  <a:srgbClr val="FF0000"/>
                </a:solidFill>
              </a:rPr>
              <a:t>Aspectos gerais</a:t>
            </a:r>
          </a:p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t-BR" altLang="pt-BR" dirty="0">
                <a:solidFill>
                  <a:schemeClr val="bg1">
                    <a:lumMod val="65000"/>
                  </a:schemeClr>
                </a:solidFill>
              </a:rPr>
              <a:t>Peças do PAG e fluxo</a:t>
            </a:r>
          </a:p>
          <a:p>
            <a:pPr marL="457200" indent="-457200" eaLnBrk="1" hangingPunct="1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t-BR" altLang="pt-BR" dirty="0">
                <a:solidFill>
                  <a:schemeClr val="bg1">
                    <a:lumMod val="65000"/>
                  </a:schemeClr>
                </a:solidFill>
              </a:rPr>
              <a:t>Projeto de CT&amp;I</a:t>
            </a:r>
          </a:p>
        </p:txBody>
      </p:sp>
    </p:spTree>
    <p:extLst>
      <p:ext uri="{BB962C8B-B14F-4D97-AF65-F5344CB8AC3E}">
        <p14:creationId xmlns:p14="http://schemas.microsoft.com/office/powerpoint/2010/main" val="47717454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CDBB1A2-48FF-CB65-CFA4-B9C010A753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pt-BR" dirty="0"/>
              <a:t>Aspectos Gerais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6B39A991-9ED4-C5A9-AA1C-71602F4B91D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pt-BR" dirty="0"/>
              <a:t>Problemas de semântica envolvendo a palavra </a:t>
            </a:r>
            <a:r>
              <a:rPr lang="pt-BR" b="1" u="sng" dirty="0"/>
              <a:t>PROJETO</a:t>
            </a:r>
          </a:p>
          <a:p>
            <a:pPr marL="914400" lvl="1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t-BR" dirty="0"/>
              <a:t>Projeto de Pesquisa (Escritório de Projetos)</a:t>
            </a:r>
          </a:p>
          <a:p>
            <a:pPr marL="914400" lvl="1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t-BR" dirty="0"/>
              <a:t>Projeto de fomento/subvenção (editais de agências de fomento)</a:t>
            </a:r>
          </a:p>
          <a:p>
            <a:pPr marL="914400" lvl="1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t-BR" dirty="0"/>
              <a:t>Projeto Básico (obras de engenharia)</a:t>
            </a:r>
          </a:p>
          <a:p>
            <a:pPr marL="914400" lvl="1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t-BR" dirty="0"/>
              <a:t>Projeto Executivo (obras de engenharia)</a:t>
            </a:r>
          </a:p>
          <a:p>
            <a:pPr marL="914400" lvl="1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t-BR" dirty="0"/>
              <a:t>Projeto Básico (peças de processos licitatórios)</a:t>
            </a:r>
          </a:p>
          <a:p>
            <a:pPr marL="914400" lvl="1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t-BR" dirty="0"/>
              <a:t>Projeto Social (ação social)</a:t>
            </a:r>
          </a:p>
          <a:p>
            <a:pPr marL="914400" lvl="1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t-BR" dirty="0"/>
              <a:t>Projeto pessoal (intenção de realizar algo)</a:t>
            </a:r>
          </a:p>
          <a:p>
            <a:pPr marL="914400" lvl="1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t-BR" b="1" u="sng" dirty="0"/>
              <a:t>Projeto de CT&amp;I (visão da CJUSJC) – Administração Direta</a:t>
            </a:r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2F73E9F0-22CE-D112-6AE5-F2F91D5450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5249FF-AAC5-498B-ACFF-D4F7D34FB5D0}" type="slidenum">
              <a:rPr lang="pt-BR" smtClean="0"/>
              <a:pPr/>
              <a:t>5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7420119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CDBB1A2-48FF-CB65-CFA4-B9C010A753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pt-BR" dirty="0"/>
              <a:t>Aspectos Gerais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6B39A991-9ED4-C5A9-AA1C-71602F4B91D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pt-BR" dirty="0"/>
              <a:t>O que é Projeto de CT&amp;I para a CJUSJC?</a:t>
            </a:r>
          </a:p>
          <a:p>
            <a:pPr algn="just">
              <a:spcBef>
                <a:spcPts val="1800"/>
              </a:spcBef>
            </a:pPr>
            <a:r>
              <a:rPr lang="pt-BR" sz="2400" dirty="0"/>
              <a:t>Projeto institucional da ICT da União (ou </a:t>
            </a:r>
            <a:r>
              <a:rPr lang="pt-BR" sz="2400" b="1" dirty="0"/>
              <a:t>projeto de CT&amp;I</a:t>
            </a:r>
            <a:r>
              <a:rPr lang="pt-BR" sz="2400" dirty="0"/>
              <a:t>, na acepção adotada pela CJU-SJC) é um conjunto de ações racionalmente planejadas e ordenadas, dentro das competências institucionais e regimentais da ICT, e que são executadas segundo os objetivos e diretrizes da sua política de inovação, como medida “de incentivo à inovação e à pesquisa científica e tecnológica no ambiente produtivo, com vistas à capacitação tecnológica, ao alcance da autonomia tecnológica e ao desenvolvimento do sistema produtivo nacional e regional do País”. Os projetos de CT&amp;I, portanto, objetivam estimular em variados graus a inovação no setor produtivo e na sociedade, ainda que como uma expectativa potencial.</a:t>
            </a:r>
          </a:p>
          <a:p>
            <a:endParaRPr lang="pt-BR" dirty="0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2F73E9F0-22CE-D112-6AE5-F2F91D5450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5249FF-AAC5-498B-ACFF-D4F7D34FB5D0}" type="slidenum">
              <a:rPr lang="pt-BR" smtClean="0"/>
              <a:pPr/>
              <a:t>6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420327966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CDBB1A2-48FF-CB65-CFA4-B9C010A753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pt-BR" dirty="0"/>
              <a:t>Aspectos Gerais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6B39A991-9ED4-C5A9-AA1C-71602F4B91D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pt-BR" dirty="0"/>
              <a:t>O que é Projeto de CT&amp;I para a CJUSJC?</a:t>
            </a:r>
          </a:p>
          <a:p>
            <a:pPr algn="just">
              <a:spcBef>
                <a:spcPts val="1800"/>
              </a:spcBef>
            </a:pPr>
            <a:r>
              <a:rPr lang="pt-BR" sz="2400" dirty="0"/>
              <a:t>Projeto institucional da ICT da União (ou </a:t>
            </a:r>
            <a:r>
              <a:rPr lang="pt-BR" sz="2400" b="1" u="sng" dirty="0"/>
              <a:t>projeto de CT&amp;I</a:t>
            </a:r>
            <a:r>
              <a:rPr lang="pt-BR" sz="2400" dirty="0"/>
              <a:t>, na acepção adotada pela CJU-SJC) é um conjunto de </a:t>
            </a:r>
            <a:r>
              <a:rPr lang="pt-BR" sz="2400" u="sng" dirty="0"/>
              <a:t>ações</a:t>
            </a:r>
            <a:r>
              <a:rPr lang="pt-BR" sz="2400" dirty="0"/>
              <a:t> racionalmente </a:t>
            </a:r>
            <a:r>
              <a:rPr lang="pt-BR" sz="2400" u="sng" dirty="0"/>
              <a:t>planejadas</a:t>
            </a:r>
            <a:r>
              <a:rPr lang="pt-BR" sz="2400" dirty="0"/>
              <a:t> e ordenadas, dentro das </a:t>
            </a:r>
            <a:r>
              <a:rPr lang="pt-BR" sz="2400" u="sng" dirty="0"/>
              <a:t>competências institucionais </a:t>
            </a:r>
            <a:r>
              <a:rPr lang="pt-BR" sz="2400" dirty="0"/>
              <a:t>e regimentais da ICT, e que são executadas segundo os objetivos e diretrizes da sua </a:t>
            </a:r>
            <a:r>
              <a:rPr lang="pt-BR" sz="2400" u="sng" dirty="0"/>
              <a:t>política de inovação</a:t>
            </a:r>
            <a:r>
              <a:rPr lang="pt-BR" sz="2400" dirty="0"/>
              <a:t>, como medida “</a:t>
            </a:r>
            <a:r>
              <a:rPr lang="pt-BR" sz="2400" u="sng" dirty="0"/>
              <a:t>de incentivo à inovação e à pesquisa científica e tecnológica no ambiente produtivo</a:t>
            </a:r>
            <a:r>
              <a:rPr lang="pt-BR" sz="2400" dirty="0"/>
              <a:t>, com vistas à capacitação tecnológica, ao alcance da autonomia tecnológica e ao desenvolvimento do sistema produtivo nacional e regional do País”. Os projetos de CT&amp;I, portanto, objetivam estimular em variados graus a inovação no setor produtivo e na sociedade, ainda que como uma </a:t>
            </a:r>
            <a:r>
              <a:rPr lang="pt-BR" sz="2400" u="sng" dirty="0"/>
              <a:t>expectativa potencial</a:t>
            </a:r>
            <a:r>
              <a:rPr lang="pt-BR" sz="2400" dirty="0"/>
              <a:t>.</a:t>
            </a:r>
          </a:p>
          <a:p>
            <a:endParaRPr lang="pt-BR" dirty="0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2F73E9F0-22CE-D112-6AE5-F2F91D5450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5249FF-AAC5-498B-ACFF-D4F7D34FB5D0}" type="slidenum">
              <a:rPr lang="pt-BR" smtClean="0"/>
              <a:pPr/>
              <a:t>7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70418179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CDBB1A2-48FF-CB65-CFA4-B9C010A753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pt-BR" dirty="0"/>
              <a:t>Aspectos Gerais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6B39A991-9ED4-C5A9-AA1C-71602F4B91D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457200" indent="-457200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</a:pPr>
            <a:r>
              <a:rPr lang="pt-BR" dirty="0"/>
              <a:t>O que é Projeto de CT&amp;I para a CJUSJC?</a:t>
            </a:r>
          </a:p>
          <a:p>
            <a:pPr marL="914400" lvl="1" indent="-457200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</a:pPr>
            <a:r>
              <a:rPr lang="pt-BR" dirty="0"/>
              <a:t>conjunto de ações racionalmente planejadas (</a:t>
            </a:r>
            <a:r>
              <a:rPr lang="pt-BR" b="1" dirty="0"/>
              <a:t>Projeto</a:t>
            </a:r>
            <a:r>
              <a:rPr lang="pt-BR" dirty="0"/>
              <a:t>)</a:t>
            </a:r>
          </a:p>
          <a:p>
            <a:pPr marL="914400" lvl="1" indent="-457200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</a:pPr>
            <a:r>
              <a:rPr lang="pt-BR" dirty="0"/>
              <a:t>competências institucionais e regimentais (</a:t>
            </a:r>
            <a:r>
              <a:rPr lang="pt-BR" b="1" dirty="0"/>
              <a:t>ROCA/RICA</a:t>
            </a:r>
            <a:r>
              <a:rPr lang="pt-BR" dirty="0"/>
              <a:t>)</a:t>
            </a:r>
          </a:p>
          <a:p>
            <a:pPr marL="914400" lvl="1" indent="-457200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</a:pPr>
            <a:r>
              <a:rPr lang="pt-BR" dirty="0"/>
              <a:t>objetivos e diretrizes da sua política de inovação</a:t>
            </a:r>
          </a:p>
          <a:p>
            <a:pPr marL="914400" lvl="1" indent="-457200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</a:pPr>
            <a:r>
              <a:rPr lang="pt-BR" dirty="0"/>
              <a:t>incentivo à inovação e à pesquisa científica e tecnológica no ambiente produtivo (</a:t>
            </a:r>
            <a:r>
              <a:rPr lang="pt-BR" b="1" dirty="0"/>
              <a:t>transbordo</a:t>
            </a:r>
            <a:r>
              <a:rPr lang="pt-BR" dirty="0"/>
              <a:t>)</a:t>
            </a:r>
          </a:p>
          <a:p>
            <a:pPr marL="914400" lvl="1" indent="-457200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</a:pPr>
            <a:r>
              <a:rPr lang="pt-BR" dirty="0"/>
              <a:t>ainda que como uma expectativa potencial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pt-BR" dirty="0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2F73E9F0-22CE-D112-6AE5-F2F91D5450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5249FF-AAC5-498B-ACFF-D4F7D34FB5D0}" type="slidenum">
              <a:rPr lang="pt-BR" smtClean="0"/>
              <a:pPr/>
              <a:t>8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8986256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6B39A991-9ED4-C5A9-AA1C-71602F4B91D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14846" y="6356349"/>
            <a:ext cx="9978736" cy="365125"/>
          </a:xfrm>
        </p:spPr>
        <p:txBody>
          <a:bodyPr>
            <a:normAutofit fontScale="47500" lnSpcReduction="20000"/>
          </a:bodyPr>
          <a:lstStyle/>
          <a:p>
            <a:pPr>
              <a:lnSpc>
                <a:spcPct val="100000"/>
              </a:lnSpc>
              <a:spcBef>
                <a:spcPts val="1800"/>
              </a:spcBef>
            </a:pPr>
            <a:r>
              <a:rPr lang="pt-BR" sz="2800" dirty="0">
                <a:hlinkClick r:id="rId2"/>
              </a:rPr>
              <a:t>https://www.gov.br/agu/pt-br/composicao/cgu/cgu/modelos/cti/consulta/guia-pratico-projetos-de-cti-e-processo-confeccao.pdf </a:t>
            </a:r>
            <a:endParaRPr lang="pt-BR" dirty="0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2F73E9F0-22CE-D112-6AE5-F2F91D5450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5249FF-AAC5-498B-ACFF-D4F7D34FB5D0}" type="slidenum">
              <a:rPr lang="pt-BR" smtClean="0"/>
              <a:pPr/>
              <a:t>9</a:t>
            </a:fld>
            <a:endParaRPr lang="pt-BR" dirty="0"/>
          </a:p>
        </p:txBody>
      </p:sp>
      <p:pic>
        <p:nvPicPr>
          <p:cNvPr id="7" name="Imagem 6">
            <a:extLst>
              <a:ext uri="{FF2B5EF4-FFF2-40B4-BE49-F238E27FC236}">
                <a16:creationId xmlns:a16="http://schemas.microsoft.com/office/drawing/2014/main" id="{64F8482F-B78A-8ED8-254E-EE0E461E1D5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5009" y="1790944"/>
            <a:ext cx="3806536" cy="4284768"/>
          </a:xfrm>
          <a:prstGeom prst="rect">
            <a:avLst/>
          </a:prstGeom>
        </p:spPr>
      </p:pic>
      <p:pic>
        <p:nvPicPr>
          <p:cNvPr id="9" name="Imagem 8">
            <a:extLst>
              <a:ext uri="{FF2B5EF4-FFF2-40B4-BE49-F238E27FC236}">
                <a16:creationId xmlns:a16="http://schemas.microsoft.com/office/drawing/2014/main" id="{01FFDAD4-E872-BD48-E434-4EECF71D578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6000" y="1651416"/>
            <a:ext cx="3882737" cy="4563824"/>
          </a:xfrm>
          <a:prstGeom prst="rect">
            <a:avLst/>
          </a:prstGeom>
        </p:spPr>
      </p:pic>
      <p:sp>
        <p:nvSpPr>
          <p:cNvPr id="8" name="Título 1">
            <a:extLst>
              <a:ext uri="{FF2B5EF4-FFF2-40B4-BE49-F238E27FC236}">
                <a16:creationId xmlns:a16="http://schemas.microsoft.com/office/drawing/2014/main" id="{767DB61F-E377-B46F-25B6-31B9B566B3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073742"/>
            <a:ext cx="10515600" cy="616946"/>
          </a:xfrm>
        </p:spPr>
        <p:txBody>
          <a:bodyPr>
            <a:normAutofit fontScale="90000"/>
          </a:bodyPr>
          <a:lstStyle/>
          <a:p>
            <a:pPr algn="ctr"/>
            <a:r>
              <a:rPr lang="pt-BR" dirty="0"/>
              <a:t>Aspectos Gerais</a:t>
            </a:r>
          </a:p>
        </p:txBody>
      </p:sp>
    </p:spTree>
    <p:extLst>
      <p:ext uri="{BB962C8B-B14F-4D97-AF65-F5344CB8AC3E}">
        <p14:creationId xmlns:p14="http://schemas.microsoft.com/office/powerpoint/2010/main" val="25626225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Espaço Reservado para Número de Slide 2"/>
          <p:cNvSpPr>
            <a:spLocks noGrp="1"/>
          </p:cNvSpPr>
          <p:nvPr>
            <p:ph type="sldNum" sz="quarter" idx="12"/>
          </p:nvPr>
        </p:nvSpPr>
        <p:spPr bwMode="auto">
          <a:xfrm>
            <a:off x="8610600" y="6356350"/>
            <a:ext cx="2743200" cy="3651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r" defTabSz="457200" rtl="0" fontAlgn="auto">
              <a:spcBef>
                <a:spcPts val="0"/>
              </a:spcBef>
              <a:spcAft>
                <a:spcPts val="0"/>
              </a:spcAft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2pPr>
            <a:lvl3pPr marL="9144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3pPr>
            <a:lvl4pPr marL="13716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4pPr>
            <a:lvl5pPr marL="18288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8DA8D036-31FC-4B32-B65F-B96A68FD4D76}" type="slidenum">
              <a:rPr lang="pt-BR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10</a:t>
            </a:fld>
            <a:endParaRPr lang="pt-BR">
              <a:solidFill>
                <a:schemeClr val="tx1"/>
              </a:solidFill>
              <a:latin typeface="Arial" charset="0"/>
              <a:cs typeface="Arial" charset="0"/>
            </a:endParaRPr>
          </a:p>
        </p:txBody>
      </p:sp>
      <p:sp>
        <p:nvSpPr>
          <p:cNvPr id="3" name="Rectangle 3"/>
          <p:cNvSpPr txBox="1">
            <a:spLocks noChangeArrowheads="1"/>
          </p:cNvSpPr>
          <p:nvPr/>
        </p:nvSpPr>
        <p:spPr bwMode="auto">
          <a:xfrm>
            <a:off x="645459" y="2003184"/>
            <a:ext cx="6540650" cy="4684954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 algn="just" fontAlgn="auto">
              <a:lnSpc>
                <a:spcPct val="140000"/>
              </a:lnSpc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pt-BR" altLang="pt-BR" sz="2600" dirty="0"/>
              <a:t>Propostas devem seguir o Guia Prático</a:t>
            </a:r>
          </a:p>
          <a:p>
            <a:pPr marL="342900" indent="-342900" algn="just" fontAlgn="auto">
              <a:lnSpc>
                <a:spcPct val="140000"/>
              </a:lnSpc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pt-BR" altLang="pt-BR" sz="2600" dirty="0"/>
              <a:t>Orientações detalhadas da CJUSJC</a:t>
            </a:r>
          </a:p>
          <a:p>
            <a:pPr marL="342900" indent="-342900" algn="just" fontAlgn="auto">
              <a:lnSpc>
                <a:spcPct val="140000"/>
              </a:lnSpc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pt-BR" altLang="pt-BR" sz="2600" dirty="0"/>
              <a:t>Necessário para conferir segurança jurídica para a execução do Projeto</a:t>
            </a:r>
          </a:p>
          <a:p>
            <a:pPr marL="342900" indent="-342900" algn="just" fontAlgn="auto">
              <a:lnSpc>
                <a:spcPct val="140000"/>
              </a:lnSpc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pt-BR" altLang="pt-BR" sz="2600" dirty="0"/>
              <a:t>O não cumprimento compromete a aprovação do Projeto (e o CPF)</a:t>
            </a: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0D188131-E3F0-8D89-CD7C-7F8740B9EEF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58157" y="1757661"/>
            <a:ext cx="3990886" cy="4684954"/>
          </a:xfrm>
          <a:prstGeom prst="rect">
            <a:avLst/>
          </a:prstGeom>
        </p:spPr>
      </p:pic>
      <p:sp>
        <p:nvSpPr>
          <p:cNvPr id="6" name="Título 1">
            <a:extLst>
              <a:ext uri="{FF2B5EF4-FFF2-40B4-BE49-F238E27FC236}">
                <a16:creationId xmlns:a16="http://schemas.microsoft.com/office/drawing/2014/main" id="{5D85B310-01C5-7A46-B420-E0DB6EBA37B5}"/>
              </a:ext>
            </a:extLst>
          </p:cNvPr>
          <p:cNvSpPr txBox="1">
            <a:spLocks/>
          </p:cNvSpPr>
          <p:nvPr/>
        </p:nvSpPr>
        <p:spPr>
          <a:xfrm>
            <a:off x="838200" y="1073742"/>
            <a:ext cx="10515600" cy="616946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4000" dirty="0"/>
              <a:t>Aspectos Gerais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E56A20B7-9B3F-1B4F-221D-CAD9738EAD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5249FF-AAC5-498B-ACFF-D4F7D34FB5D0}" type="slidenum">
              <a:rPr lang="pt-BR" smtClean="0"/>
              <a:pPr/>
              <a:t>11</a:t>
            </a:fld>
            <a:endParaRPr lang="pt-BR" dirty="0"/>
          </a:p>
        </p:txBody>
      </p:sp>
      <p:sp>
        <p:nvSpPr>
          <p:cNvPr id="5" name="Título 1">
            <a:extLst>
              <a:ext uri="{FF2B5EF4-FFF2-40B4-BE49-F238E27FC236}">
                <a16:creationId xmlns:a16="http://schemas.microsoft.com/office/drawing/2014/main" id="{99A66A8F-50F8-77E2-113B-07296223D0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073742"/>
            <a:ext cx="10515600" cy="616946"/>
          </a:xfrm>
        </p:spPr>
        <p:txBody>
          <a:bodyPr>
            <a:normAutofit fontScale="90000"/>
          </a:bodyPr>
          <a:lstStyle/>
          <a:p>
            <a:pPr algn="ctr"/>
            <a:r>
              <a:rPr lang="pt-BR" dirty="0"/>
              <a:t>Aspectos Gerais</a:t>
            </a:r>
          </a:p>
        </p:txBody>
      </p:sp>
      <p:sp>
        <p:nvSpPr>
          <p:cNvPr id="6" name="Espaço Reservado para Conteúdo 2">
            <a:extLst>
              <a:ext uri="{FF2B5EF4-FFF2-40B4-BE49-F238E27FC236}">
                <a16:creationId xmlns:a16="http://schemas.microsoft.com/office/drawing/2014/main" id="{D1CAE59B-E425-6570-0DA2-1CBCE60D042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895850"/>
          </a:xfrm>
        </p:spPr>
        <p:txBody>
          <a:bodyPr>
            <a:normAutofit/>
          </a:bodyPr>
          <a:lstStyle/>
          <a:p>
            <a:pPr marL="457200" indent="-457200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</a:pPr>
            <a:r>
              <a:rPr lang="pt-BR" dirty="0"/>
              <a:t>O Projeto sempre tem que seguir o Guia Prático?</a:t>
            </a:r>
          </a:p>
          <a:p>
            <a:pPr marL="914400" lvl="1" indent="-457200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</a:pPr>
            <a:r>
              <a:rPr lang="pt-BR" dirty="0"/>
              <a:t>Somente quando precisa da “aprovação” jurídica</a:t>
            </a:r>
          </a:p>
          <a:p>
            <a:pPr marL="457200" indent="-457200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</a:pPr>
            <a:r>
              <a:rPr lang="pt-BR" dirty="0"/>
              <a:t>Quando o Projeto precisa da “aprovação jurídica”?</a:t>
            </a:r>
          </a:p>
          <a:p>
            <a:pPr marL="914400" lvl="1" indent="-457200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</a:pPr>
            <a:r>
              <a:rPr lang="pt-BR" dirty="0"/>
              <a:t>Quando envolve instituições “fora da FAB” (inclui fundação de apoio)</a:t>
            </a:r>
          </a:p>
          <a:p>
            <a:pPr marL="457200" indent="-457200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</a:pPr>
            <a:r>
              <a:rPr lang="pt-BR" dirty="0"/>
              <a:t>Exceções à regra:</a:t>
            </a:r>
          </a:p>
          <a:p>
            <a:pPr marL="914400" lvl="1" indent="-457200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</a:pPr>
            <a:r>
              <a:rPr lang="pt-BR" dirty="0"/>
              <a:t>Processos internos do ITA</a:t>
            </a:r>
          </a:p>
          <a:p>
            <a:pPr marL="914400" lvl="1" indent="-457200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</a:pPr>
            <a:r>
              <a:rPr lang="pt-BR" dirty="0"/>
              <a:t>Processos que incluem setores no DCTA</a:t>
            </a:r>
          </a:p>
          <a:p>
            <a:pPr marL="914400" lvl="1" indent="-457200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</a:pPr>
            <a:r>
              <a:rPr lang="pt-BR" dirty="0"/>
              <a:t>Processos enviados à COJAER</a:t>
            </a:r>
          </a:p>
        </p:txBody>
      </p:sp>
    </p:spTree>
    <p:extLst>
      <p:ext uri="{BB962C8B-B14F-4D97-AF65-F5344CB8AC3E}">
        <p14:creationId xmlns:p14="http://schemas.microsoft.com/office/powerpoint/2010/main" val="41219883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Espaço Reservado para Número de Slide 2"/>
          <p:cNvSpPr>
            <a:spLocks noGrp="1"/>
          </p:cNvSpPr>
          <p:nvPr>
            <p:ph type="sldNum" sz="quarter" idx="12"/>
          </p:nvPr>
        </p:nvSpPr>
        <p:spPr bwMode="auto">
          <a:xfrm>
            <a:off x="8610600" y="6356350"/>
            <a:ext cx="2743200" cy="3651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r" defTabSz="457200" rtl="0" fontAlgn="auto">
              <a:spcBef>
                <a:spcPts val="0"/>
              </a:spcBef>
              <a:spcAft>
                <a:spcPts val="0"/>
              </a:spcAft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2pPr>
            <a:lvl3pPr marL="9144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3pPr>
            <a:lvl4pPr marL="13716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4pPr>
            <a:lvl5pPr marL="18288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8DA8D036-31FC-4B32-B65F-B96A68FD4D76}" type="slidenum">
              <a:rPr lang="pt-BR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12</a:t>
            </a:fld>
            <a:endParaRPr lang="pt-BR">
              <a:solidFill>
                <a:schemeClr val="tx1"/>
              </a:solidFill>
              <a:latin typeface="Arial" charset="0"/>
              <a:cs typeface="Arial" charset="0"/>
            </a:endParaRPr>
          </a:p>
        </p:txBody>
      </p:sp>
      <p:sp>
        <p:nvSpPr>
          <p:cNvPr id="3" name="Rectangle 3"/>
          <p:cNvSpPr txBox="1">
            <a:spLocks noChangeArrowheads="1"/>
          </p:cNvSpPr>
          <p:nvPr/>
        </p:nvSpPr>
        <p:spPr bwMode="auto">
          <a:xfrm>
            <a:off x="645459" y="2003184"/>
            <a:ext cx="6540650" cy="4684954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 algn="just" fontAlgn="auto">
              <a:lnSpc>
                <a:spcPct val="140000"/>
              </a:lnSpc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pt-BR" altLang="pt-BR" sz="2600" b="1" u="sng" dirty="0"/>
              <a:t>Institucionalização dos Projetos de CT&amp;I</a:t>
            </a:r>
          </a:p>
          <a:p>
            <a:pPr marL="800100" lvl="1" indent="-342900" algn="just">
              <a:lnSpc>
                <a:spcPct val="140000"/>
              </a:lnSpc>
              <a:buFont typeface="Arial" panose="020B0604020202020204" pitchFamily="34" charset="0"/>
              <a:buChar char="•"/>
              <a:defRPr/>
            </a:pPr>
            <a:r>
              <a:rPr lang="pt-BR" altLang="pt-BR" sz="2200" dirty="0"/>
              <a:t>PEMAER – Estratégicos</a:t>
            </a:r>
          </a:p>
          <a:p>
            <a:pPr marL="800100" lvl="1" indent="-342900" algn="just">
              <a:lnSpc>
                <a:spcPct val="140000"/>
              </a:lnSpc>
              <a:buFont typeface="Arial" panose="020B0604020202020204" pitchFamily="34" charset="0"/>
              <a:buChar char="•"/>
              <a:defRPr/>
            </a:pPr>
            <a:r>
              <a:rPr lang="pt-BR" altLang="pt-BR" sz="2200" dirty="0"/>
              <a:t>PLANSET – Setoriais e de Contribuição</a:t>
            </a:r>
          </a:p>
          <a:p>
            <a:pPr marL="800100" lvl="1" indent="-342900" algn="just">
              <a:lnSpc>
                <a:spcPct val="140000"/>
              </a:lnSpc>
              <a:buFont typeface="Arial" panose="020B0604020202020204" pitchFamily="34" charset="0"/>
              <a:buChar char="•"/>
              <a:defRPr/>
            </a:pPr>
            <a:r>
              <a:rPr lang="pt-BR" altLang="pt-BR" sz="2200" dirty="0"/>
              <a:t>PDI ou PTA – Orgânicos</a:t>
            </a:r>
          </a:p>
          <a:p>
            <a:pPr marL="342900" indent="-342900" algn="just" fontAlgn="auto">
              <a:lnSpc>
                <a:spcPct val="140000"/>
              </a:lnSpc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pt-BR" altLang="pt-BR" sz="2600" dirty="0"/>
              <a:t>Projetos devem ser previstos em algum desses documentos</a:t>
            </a:r>
          </a:p>
          <a:p>
            <a:pPr marL="342900" indent="-342900" algn="just" fontAlgn="auto">
              <a:lnSpc>
                <a:spcPct val="140000"/>
              </a:lnSpc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pt-BR" altLang="pt-BR" sz="2600" dirty="0"/>
              <a:t>Exceções precisam ser justificadas</a:t>
            </a:r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BB78E86A-1618-11BB-6F2D-A1879D51CA7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43875" y="1805623"/>
            <a:ext cx="3219450" cy="4762500"/>
          </a:xfrm>
          <a:prstGeom prst="rect">
            <a:avLst/>
          </a:prstGeom>
        </p:spPr>
      </p:pic>
      <p:sp>
        <p:nvSpPr>
          <p:cNvPr id="4" name="Título 1">
            <a:extLst>
              <a:ext uri="{FF2B5EF4-FFF2-40B4-BE49-F238E27FC236}">
                <a16:creationId xmlns:a16="http://schemas.microsoft.com/office/drawing/2014/main" id="{6C6253A3-CE15-D559-974A-9199EE96A645}"/>
              </a:ext>
            </a:extLst>
          </p:cNvPr>
          <p:cNvSpPr txBox="1">
            <a:spLocks/>
          </p:cNvSpPr>
          <p:nvPr/>
        </p:nvSpPr>
        <p:spPr>
          <a:xfrm>
            <a:off x="838200" y="1073742"/>
            <a:ext cx="10515600" cy="616946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4000" dirty="0"/>
              <a:t>Aspectos Gerais</a:t>
            </a:r>
          </a:p>
        </p:txBody>
      </p:sp>
    </p:spTree>
    <p:extLst>
      <p:ext uri="{BB962C8B-B14F-4D97-AF65-F5344CB8AC3E}">
        <p14:creationId xmlns:p14="http://schemas.microsoft.com/office/powerpoint/2010/main" val="247307273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Espaço Reservado para Número de Slide 2"/>
          <p:cNvSpPr>
            <a:spLocks noGrp="1"/>
          </p:cNvSpPr>
          <p:nvPr>
            <p:ph type="sldNum" sz="quarter" idx="12"/>
          </p:nvPr>
        </p:nvSpPr>
        <p:spPr bwMode="auto">
          <a:xfrm>
            <a:off x="8610600" y="6356350"/>
            <a:ext cx="2743200" cy="3651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r" defTabSz="457200" rtl="0" fontAlgn="auto">
              <a:spcBef>
                <a:spcPts val="0"/>
              </a:spcBef>
              <a:spcAft>
                <a:spcPts val="0"/>
              </a:spcAft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2pPr>
            <a:lvl3pPr marL="9144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3pPr>
            <a:lvl4pPr marL="13716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4pPr>
            <a:lvl5pPr marL="18288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8DA8D036-31FC-4B32-B65F-B96A68FD4D76}" type="slidenum">
              <a:rPr lang="pt-BR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13</a:t>
            </a:fld>
            <a:endParaRPr lang="pt-BR">
              <a:solidFill>
                <a:schemeClr val="tx1"/>
              </a:solidFill>
              <a:latin typeface="Arial" charset="0"/>
              <a:cs typeface="Arial" charset="0"/>
            </a:endParaRPr>
          </a:p>
        </p:txBody>
      </p:sp>
      <p:sp>
        <p:nvSpPr>
          <p:cNvPr id="3" name="Rectangle 3"/>
          <p:cNvSpPr txBox="1">
            <a:spLocks noChangeArrowheads="1"/>
          </p:cNvSpPr>
          <p:nvPr/>
        </p:nvSpPr>
        <p:spPr bwMode="auto">
          <a:xfrm>
            <a:off x="645459" y="2003184"/>
            <a:ext cx="6540650" cy="4684954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 algn="just" fontAlgn="auto">
              <a:lnSpc>
                <a:spcPct val="140000"/>
              </a:lnSpc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pt-BR" altLang="pt-BR" sz="2600" b="1" u="sng" dirty="0"/>
              <a:t>Organização documental dos Projetos</a:t>
            </a:r>
          </a:p>
          <a:p>
            <a:pPr marL="342900" indent="-342900" algn="just" fontAlgn="auto">
              <a:lnSpc>
                <a:spcPct val="140000"/>
              </a:lnSpc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pt-BR" altLang="pt-BR" sz="2600" dirty="0"/>
              <a:t>Precisam ser submetidos como Processo Administrativo de Gestão – PAG</a:t>
            </a:r>
          </a:p>
          <a:p>
            <a:pPr marL="342900" indent="-342900" algn="just" fontAlgn="auto">
              <a:lnSpc>
                <a:spcPct val="140000"/>
              </a:lnSpc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pt-BR" altLang="pt-BR" sz="2600" dirty="0"/>
              <a:t>Atendimento à Portaria Interministerial MJ/MPOG nº 1.677/15</a:t>
            </a:r>
          </a:p>
          <a:p>
            <a:pPr marL="342900" indent="-342900" algn="just" fontAlgn="auto">
              <a:lnSpc>
                <a:spcPct val="140000"/>
              </a:lnSpc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pt-BR" altLang="pt-BR" sz="2600" dirty="0"/>
              <a:t>Projetos enviados sem constituição de PAG serão devolvidos à ICT</a:t>
            </a:r>
          </a:p>
          <a:p>
            <a:pPr marL="342900" indent="-342900" algn="just" fontAlgn="auto">
              <a:lnSpc>
                <a:spcPct val="140000"/>
              </a:lnSpc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endParaRPr lang="pt-BR" altLang="pt-BR" sz="2600" dirty="0"/>
          </a:p>
        </p:txBody>
      </p:sp>
      <p:pic>
        <p:nvPicPr>
          <p:cNvPr id="7" name="Imagem 6">
            <a:extLst>
              <a:ext uri="{FF2B5EF4-FFF2-40B4-BE49-F238E27FC236}">
                <a16:creationId xmlns:a16="http://schemas.microsoft.com/office/drawing/2014/main" id="{7035A097-8CC0-DD1D-811E-30291C038A8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66080" y="2170824"/>
            <a:ext cx="4700720" cy="3688082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5D1EF28B-72DF-88B6-31C3-D6FF418B76FA}"/>
              </a:ext>
            </a:extLst>
          </p:cNvPr>
          <p:cNvSpPr txBox="1">
            <a:spLocks/>
          </p:cNvSpPr>
          <p:nvPr/>
        </p:nvSpPr>
        <p:spPr>
          <a:xfrm>
            <a:off x="838200" y="1073742"/>
            <a:ext cx="10515600" cy="616946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4000" dirty="0"/>
              <a:t>Aspectos Gerais</a:t>
            </a:r>
          </a:p>
        </p:txBody>
      </p:sp>
    </p:spTree>
    <p:extLst>
      <p:ext uri="{BB962C8B-B14F-4D97-AF65-F5344CB8AC3E}">
        <p14:creationId xmlns:p14="http://schemas.microsoft.com/office/powerpoint/2010/main" val="158991321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Espaço Reservado para Número de Slide 2"/>
          <p:cNvSpPr>
            <a:spLocks noGrp="1"/>
          </p:cNvSpPr>
          <p:nvPr>
            <p:ph type="sldNum" sz="quarter" idx="12"/>
          </p:nvPr>
        </p:nvSpPr>
        <p:spPr bwMode="auto">
          <a:xfrm>
            <a:off x="8610600" y="6356350"/>
            <a:ext cx="2743200" cy="3651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r" defTabSz="457200" rtl="0" fontAlgn="auto">
              <a:spcBef>
                <a:spcPts val="0"/>
              </a:spcBef>
              <a:spcAft>
                <a:spcPts val="0"/>
              </a:spcAft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2pPr>
            <a:lvl3pPr marL="9144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3pPr>
            <a:lvl4pPr marL="13716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4pPr>
            <a:lvl5pPr marL="18288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8DA8D036-31FC-4B32-B65F-B96A68FD4D76}" type="slidenum">
              <a:rPr lang="pt-BR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14</a:t>
            </a:fld>
            <a:endParaRPr lang="pt-BR">
              <a:solidFill>
                <a:schemeClr val="tx1"/>
              </a:solidFill>
              <a:latin typeface="Arial" charset="0"/>
              <a:cs typeface="Arial" charset="0"/>
            </a:endParaRPr>
          </a:p>
        </p:txBody>
      </p:sp>
      <p:sp>
        <p:nvSpPr>
          <p:cNvPr id="3" name="Rectangle 3"/>
          <p:cNvSpPr txBox="1">
            <a:spLocks noChangeArrowheads="1"/>
          </p:cNvSpPr>
          <p:nvPr/>
        </p:nvSpPr>
        <p:spPr bwMode="auto">
          <a:xfrm>
            <a:off x="645459" y="2003184"/>
            <a:ext cx="6540650" cy="4684954"/>
          </a:xfrm>
          <a:prstGeom prst="rect">
            <a:avLst/>
          </a:prstGeom>
        </p:spPr>
        <p:txBody>
          <a:bodyPr>
            <a:normAutofit lnSpcReduction="100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 algn="just" fontAlgn="auto">
              <a:lnSpc>
                <a:spcPct val="140000"/>
              </a:lnSpc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pt-BR" altLang="pt-BR" sz="2600" b="1" u="sng" dirty="0"/>
              <a:t>Ferramenta para envio dos documentos</a:t>
            </a:r>
          </a:p>
          <a:p>
            <a:pPr marL="342900" indent="-342900" algn="just" fontAlgn="auto">
              <a:lnSpc>
                <a:spcPct val="140000"/>
              </a:lnSpc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pt-BR" altLang="pt-BR" sz="2600" dirty="0"/>
              <a:t>Tramitação dos PAG via SILOMS</a:t>
            </a:r>
          </a:p>
          <a:p>
            <a:pPr marL="342900" indent="-342900" algn="just" fontAlgn="auto">
              <a:lnSpc>
                <a:spcPct val="140000"/>
              </a:lnSpc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pt-BR" altLang="pt-BR" sz="2600" dirty="0"/>
              <a:t>SIGADAER não atende a Portaria nº 1.677/15</a:t>
            </a:r>
          </a:p>
          <a:p>
            <a:pPr marL="342900" indent="-342900" algn="just" fontAlgn="auto">
              <a:lnSpc>
                <a:spcPct val="140000"/>
              </a:lnSpc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pt-BR" altLang="pt-BR" sz="2600" dirty="0"/>
              <a:t>Incompatibilidade SIGADAER “6” e “7”</a:t>
            </a:r>
          </a:p>
          <a:p>
            <a:pPr marL="342900" indent="-342900" algn="just" fontAlgn="auto">
              <a:lnSpc>
                <a:spcPct val="140000"/>
              </a:lnSpc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pt-BR" altLang="pt-BR" sz="2600" dirty="0"/>
              <a:t>Fluxos pré-estabelecidos</a:t>
            </a:r>
          </a:p>
          <a:p>
            <a:pPr marL="342900" indent="-342900" algn="just" fontAlgn="auto">
              <a:lnSpc>
                <a:spcPct val="140000"/>
              </a:lnSpc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pt-BR" altLang="pt-BR" sz="2600" dirty="0"/>
              <a:t>Ganho de eficiência no processo</a:t>
            </a:r>
          </a:p>
          <a:p>
            <a:pPr marL="342900" indent="-342900" algn="just" fontAlgn="auto">
              <a:lnSpc>
                <a:spcPct val="140000"/>
              </a:lnSpc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pt-BR" altLang="pt-BR" sz="2600" dirty="0"/>
              <a:t>Adoção obrigatória a partir de setembro</a:t>
            </a:r>
          </a:p>
        </p:txBody>
      </p:sp>
      <p:pic>
        <p:nvPicPr>
          <p:cNvPr id="9" name="Imagem 8">
            <a:extLst>
              <a:ext uri="{FF2B5EF4-FFF2-40B4-BE49-F238E27FC236}">
                <a16:creationId xmlns:a16="http://schemas.microsoft.com/office/drawing/2014/main" id="{E824E71A-2D50-8DDB-6F4C-C3195A23EFE4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9861"/>
          <a:stretch/>
        </p:blipFill>
        <p:spPr>
          <a:xfrm>
            <a:off x="7355442" y="2076204"/>
            <a:ext cx="4619521" cy="4222991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8779C977-9612-052A-8D50-51D66BA8F7F9}"/>
              </a:ext>
            </a:extLst>
          </p:cNvPr>
          <p:cNvSpPr txBox="1">
            <a:spLocks/>
          </p:cNvSpPr>
          <p:nvPr/>
        </p:nvSpPr>
        <p:spPr>
          <a:xfrm>
            <a:off x="838200" y="1073742"/>
            <a:ext cx="10515600" cy="616946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4000" dirty="0"/>
              <a:t>Aspectos Gerais</a:t>
            </a:r>
          </a:p>
        </p:txBody>
      </p:sp>
    </p:spTree>
    <p:extLst>
      <p:ext uri="{BB962C8B-B14F-4D97-AF65-F5344CB8AC3E}">
        <p14:creationId xmlns:p14="http://schemas.microsoft.com/office/powerpoint/2010/main" val="325541083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Espaço Reservado para Número de Slide 2"/>
          <p:cNvSpPr>
            <a:spLocks noGrp="1"/>
          </p:cNvSpPr>
          <p:nvPr>
            <p:ph type="sldNum" sz="quarter" idx="12"/>
          </p:nvPr>
        </p:nvSpPr>
        <p:spPr bwMode="auto">
          <a:xfrm>
            <a:off x="8610600" y="6356350"/>
            <a:ext cx="2743200" cy="3651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r" defTabSz="457200" rtl="0" fontAlgn="auto">
              <a:spcBef>
                <a:spcPts val="0"/>
              </a:spcBef>
              <a:spcAft>
                <a:spcPts val="0"/>
              </a:spcAft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2pPr>
            <a:lvl3pPr marL="9144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3pPr>
            <a:lvl4pPr marL="13716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4pPr>
            <a:lvl5pPr marL="18288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8DA8D036-31FC-4B32-B65F-B96A68FD4D76}" type="slidenum">
              <a:rPr lang="pt-BR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15</a:t>
            </a:fld>
            <a:endParaRPr lang="pt-BR">
              <a:solidFill>
                <a:schemeClr val="tx1"/>
              </a:solidFill>
              <a:latin typeface="Arial" charset="0"/>
              <a:cs typeface="Arial" charset="0"/>
            </a:endParaRPr>
          </a:p>
        </p:txBody>
      </p:sp>
      <p:sp>
        <p:nvSpPr>
          <p:cNvPr id="3" name="Rectangle 3"/>
          <p:cNvSpPr txBox="1">
            <a:spLocks noChangeArrowheads="1"/>
          </p:cNvSpPr>
          <p:nvPr/>
        </p:nvSpPr>
        <p:spPr bwMode="auto">
          <a:xfrm>
            <a:off x="645459" y="2003184"/>
            <a:ext cx="6540650" cy="4684954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 algn="just">
              <a:lnSpc>
                <a:spcPct val="140000"/>
              </a:lnSpc>
              <a:buFont typeface="Arial" panose="020B0604020202020204" pitchFamily="34" charset="0"/>
              <a:buChar char="•"/>
              <a:defRPr/>
            </a:pPr>
            <a:r>
              <a:rPr lang="pt-BR" altLang="pt-BR" sz="2600" b="1" u="sng" dirty="0"/>
              <a:t>Procedimento da tramitação dos projetos para análise do Órgão Central do SINAER </a:t>
            </a:r>
          </a:p>
          <a:p>
            <a:pPr marL="342900" indent="-342900" algn="just" fontAlgn="auto">
              <a:lnSpc>
                <a:spcPct val="140000"/>
              </a:lnSpc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pt-BR" altLang="pt-BR" sz="2600" dirty="0"/>
              <a:t>Of. N° 112/SCCO/31578, de 23.07.2024</a:t>
            </a:r>
          </a:p>
          <a:p>
            <a:pPr marL="342900" indent="-342900" algn="just" fontAlgn="auto">
              <a:lnSpc>
                <a:spcPct val="140000"/>
              </a:lnSpc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pt-BR" altLang="pt-BR" sz="2600" dirty="0"/>
              <a:t>Conferência do ACI no PAG</a:t>
            </a:r>
          </a:p>
          <a:p>
            <a:pPr marL="342900" indent="-342900" algn="just" fontAlgn="auto">
              <a:lnSpc>
                <a:spcPct val="140000"/>
              </a:lnSpc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pt-BR" altLang="pt-BR" sz="2600" dirty="0"/>
              <a:t>Princípio da segregação de funções</a:t>
            </a:r>
          </a:p>
          <a:p>
            <a:pPr marL="342900" indent="-342900" algn="just" fontAlgn="auto">
              <a:lnSpc>
                <a:spcPct val="140000"/>
              </a:lnSpc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pt-BR" altLang="pt-BR" sz="2600" dirty="0"/>
              <a:t>Conformidade processual</a:t>
            </a:r>
          </a:p>
          <a:p>
            <a:pPr marL="342900" indent="-342900" algn="just" fontAlgn="auto">
              <a:lnSpc>
                <a:spcPct val="140000"/>
              </a:lnSpc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pt-BR" altLang="pt-BR" sz="2600" dirty="0"/>
              <a:t>Criação do fluxo no SILOMS</a:t>
            </a: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74A35F15-8516-6012-8A98-D08A814E940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21573" y="1842606"/>
            <a:ext cx="4675860" cy="4483582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A1D30310-E20D-ECC0-C2A8-0B27ECBFB503}"/>
              </a:ext>
            </a:extLst>
          </p:cNvPr>
          <p:cNvSpPr txBox="1">
            <a:spLocks/>
          </p:cNvSpPr>
          <p:nvPr/>
        </p:nvSpPr>
        <p:spPr>
          <a:xfrm>
            <a:off x="838200" y="1073742"/>
            <a:ext cx="10515600" cy="616946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4000" dirty="0"/>
              <a:t>Aspectos Gerais</a:t>
            </a:r>
          </a:p>
        </p:txBody>
      </p:sp>
    </p:spTree>
    <p:extLst>
      <p:ext uri="{BB962C8B-B14F-4D97-AF65-F5344CB8AC3E}">
        <p14:creationId xmlns:p14="http://schemas.microsoft.com/office/powerpoint/2010/main" val="236584974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Espaço Reservado para Número de Slide 2"/>
          <p:cNvSpPr>
            <a:spLocks noGrp="1"/>
          </p:cNvSpPr>
          <p:nvPr>
            <p:ph type="sldNum" sz="quarter" idx="12"/>
          </p:nvPr>
        </p:nvSpPr>
        <p:spPr bwMode="auto">
          <a:xfrm>
            <a:off x="8610600" y="6356350"/>
            <a:ext cx="2743200" cy="3651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r" defTabSz="457200" rtl="0" fontAlgn="auto">
              <a:spcBef>
                <a:spcPts val="0"/>
              </a:spcBef>
              <a:spcAft>
                <a:spcPts val="0"/>
              </a:spcAft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2pPr>
            <a:lvl3pPr marL="9144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3pPr>
            <a:lvl4pPr marL="13716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4pPr>
            <a:lvl5pPr marL="18288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8DA8D036-31FC-4B32-B65F-B96A68FD4D76}" type="slidenum">
              <a:rPr lang="pt-BR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16</a:t>
            </a:fld>
            <a:endParaRPr lang="pt-BR">
              <a:solidFill>
                <a:schemeClr val="tx1"/>
              </a:solidFill>
              <a:latin typeface="Arial" charset="0"/>
              <a:cs typeface="Arial" charset="0"/>
            </a:endParaRPr>
          </a:p>
        </p:txBody>
      </p:sp>
      <p:sp>
        <p:nvSpPr>
          <p:cNvPr id="3" name="Rectangle 3"/>
          <p:cNvSpPr txBox="1">
            <a:spLocks noChangeArrowheads="1"/>
          </p:cNvSpPr>
          <p:nvPr/>
        </p:nvSpPr>
        <p:spPr bwMode="auto">
          <a:xfrm>
            <a:off x="645459" y="2003184"/>
            <a:ext cx="6540650" cy="4684954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 algn="just" fontAlgn="auto">
              <a:lnSpc>
                <a:spcPct val="140000"/>
              </a:lnSpc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pt-BR" altLang="pt-BR" sz="2600" b="1" u="sng" dirty="0"/>
              <a:t>Modelos disponibilizados pela CGI</a:t>
            </a:r>
          </a:p>
          <a:p>
            <a:pPr marL="800100" lvl="1" indent="-342900" algn="just">
              <a:lnSpc>
                <a:spcPct val="140000"/>
              </a:lnSpc>
              <a:buFont typeface="Arial" panose="020B0604020202020204" pitchFamily="34" charset="0"/>
              <a:buChar char="•"/>
              <a:defRPr/>
            </a:pPr>
            <a:r>
              <a:rPr lang="pt-BR" altLang="pt-BR" sz="2200" dirty="0"/>
              <a:t>Formulário de Projeto de CT&amp;I; e</a:t>
            </a:r>
          </a:p>
          <a:p>
            <a:pPr marL="800100" lvl="1" indent="-342900" algn="just">
              <a:lnSpc>
                <a:spcPct val="140000"/>
              </a:lnSpc>
              <a:buFont typeface="Arial" panose="020B0604020202020204" pitchFamily="34" charset="0"/>
              <a:buChar char="•"/>
              <a:defRPr/>
            </a:pPr>
            <a:r>
              <a:rPr lang="pt-BR" altLang="pt-BR" sz="2200" dirty="0"/>
              <a:t>Planejamento da Execução</a:t>
            </a:r>
          </a:p>
          <a:p>
            <a:pPr marL="342900" indent="-342900" algn="just" fontAlgn="auto">
              <a:lnSpc>
                <a:spcPct val="140000"/>
              </a:lnSpc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pt-BR" altLang="pt-BR" sz="2600" dirty="0"/>
              <a:t>Aprovados pela CJU-SJC</a:t>
            </a:r>
          </a:p>
          <a:p>
            <a:pPr marL="342900" indent="-342900" algn="just" fontAlgn="auto">
              <a:lnSpc>
                <a:spcPct val="140000"/>
              </a:lnSpc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pt-BR" altLang="pt-BR" sz="2600" dirty="0"/>
              <a:t>Não é de uso obrigatório, mas....</a:t>
            </a:r>
          </a:p>
          <a:p>
            <a:pPr marL="342900" indent="-342900" algn="just" fontAlgn="auto">
              <a:lnSpc>
                <a:spcPct val="140000"/>
              </a:lnSpc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pt-BR" altLang="pt-BR" sz="2600" dirty="0"/>
              <a:t>Adoção deve facilitar aprovação na CJU</a:t>
            </a:r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E00F8072-0FC3-5A2D-15CB-B9EE9CD0C67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92789" y="2090141"/>
            <a:ext cx="4657725" cy="4419600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A4B505E0-98DC-6791-1B60-F1983F2475B8}"/>
              </a:ext>
            </a:extLst>
          </p:cNvPr>
          <p:cNvSpPr txBox="1">
            <a:spLocks/>
          </p:cNvSpPr>
          <p:nvPr/>
        </p:nvSpPr>
        <p:spPr>
          <a:xfrm>
            <a:off x="838200" y="1073742"/>
            <a:ext cx="10515600" cy="616946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4000" dirty="0"/>
              <a:t>Aspectos Gerais</a:t>
            </a:r>
          </a:p>
        </p:txBody>
      </p:sp>
    </p:spTree>
    <p:extLst>
      <p:ext uri="{BB962C8B-B14F-4D97-AF65-F5344CB8AC3E}">
        <p14:creationId xmlns:p14="http://schemas.microsoft.com/office/powerpoint/2010/main" val="137022344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Espaço Reservado para Número de Slide 2"/>
          <p:cNvSpPr>
            <a:spLocks noGrp="1"/>
          </p:cNvSpPr>
          <p:nvPr>
            <p:ph type="sldNum" sz="quarter" idx="12"/>
          </p:nvPr>
        </p:nvSpPr>
        <p:spPr bwMode="auto">
          <a:xfrm>
            <a:off x="8610600" y="6356350"/>
            <a:ext cx="2743200" cy="3651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r" defTabSz="457200" rtl="0" fontAlgn="auto">
              <a:spcBef>
                <a:spcPts val="0"/>
              </a:spcBef>
              <a:spcAft>
                <a:spcPts val="0"/>
              </a:spcAft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2pPr>
            <a:lvl3pPr marL="9144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3pPr>
            <a:lvl4pPr marL="13716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4pPr>
            <a:lvl5pPr marL="18288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8DA8D036-31FC-4B32-B65F-B96A68FD4D76}" type="slidenum">
              <a:rPr lang="pt-BR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17</a:t>
            </a:fld>
            <a:endParaRPr lang="pt-BR">
              <a:solidFill>
                <a:schemeClr val="tx1"/>
              </a:solidFill>
              <a:latin typeface="Arial" charset="0"/>
              <a:cs typeface="Arial" charset="0"/>
            </a:endParaRPr>
          </a:p>
        </p:txBody>
      </p:sp>
      <p:sp>
        <p:nvSpPr>
          <p:cNvPr id="3" name="Rectangle 3"/>
          <p:cNvSpPr txBox="1">
            <a:spLocks noChangeArrowheads="1"/>
          </p:cNvSpPr>
          <p:nvPr/>
        </p:nvSpPr>
        <p:spPr bwMode="auto">
          <a:xfrm>
            <a:off x="645459" y="2003184"/>
            <a:ext cx="6540650" cy="4684954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 algn="just" fontAlgn="auto">
              <a:lnSpc>
                <a:spcPct val="140000"/>
              </a:lnSpc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pt-BR" altLang="pt-BR" sz="2600" b="1" u="sng" dirty="0"/>
              <a:t>Fluxo de Projetos para o DCTA</a:t>
            </a:r>
          </a:p>
          <a:p>
            <a:pPr marL="342900" indent="-342900" algn="just" fontAlgn="auto">
              <a:lnSpc>
                <a:spcPct val="140000"/>
              </a:lnSpc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pt-BR" altLang="pt-BR" sz="2600" dirty="0"/>
              <a:t>Recebimento de projetos fluxo contínuo</a:t>
            </a:r>
          </a:p>
          <a:p>
            <a:pPr marL="342900" indent="-342900" algn="just" fontAlgn="auto">
              <a:lnSpc>
                <a:spcPct val="140000"/>
              </a:lnSpc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pt-BR" altLang="pt-BR" sz="2600" dirty="0"/>
              <a:t>Fila de processos na CGI (10 dias úteis)</a:t>
            </a:r>
          </a:p>
          <a:p>
            <a:pPr marL="342900" indent="-342900" algn="just" fontAlgn="auto">
              <a:lnSpc>
                <a:spcPct val="140000"/>
              </a:lnSpc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pt-BR" altLang="pt-BR" sz="2600" dirty="0"/>
              <a:t>Prazo recebimento no DCTA – 30/09/2024</a:t>
            </a:r>
          </a:p>
          <a:p>
            <a:pPr marL="342900" indent="-342900" algn="just" fontAlgn="auto">
              <a:lnSpc>
                <a:spcPct val="140000"/>
              </a:lnSpc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pt-BR" altLang="pt-BR" sz="2600" dirty="0"/>
              <a:t>Carteira de projetos – análise prévia da CGI e CJUSJC – antes da alocação de recursos</a:t>
            </a: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35AA0369-0524-59E7-21D1-2838AA7FC39B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39820"/>
          <a:stretch/>
        </p:blipFill>
        <p:spPr>
          <a:xfrm>
            <a:off x="7828095" y="1906010"/>
            <a:ext cx="3597364" cy="4754042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6F4F4AA6-3B4F-871A-4A8C-60E362C331F3}"/>
              </a:ext>
            </a:extLst>
          </p:cNvPr>
          <p:cNvSpPr txBox="1">
            <a:spLocks/>
          </p:cNvSpPr>
          <p:nvPr/>
        </p:nvSpPr>
        <p:spPr>
          <a:xfrm>
            <a:off x="838200" y="1073742"/>
            <a:ext cx="10515600" cy="616946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4000" dirty="0"/>
              <a:t>Aspectos Gerais</a:t>
            </a:r>
          </a:p>
        </p:txBody>
      </p:sp>
    </p:spTree>
    <p:extLst>
      <p:ext uri="{BB962C8B-B14F-4D97-AF65-F5344CB8AC3E}">
        <p14:creationId xmlns:p14="http://schemas.microsoft.com/office/powerpoint/2010/main" val="54652434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>
            <a:extLst>
              <a:ext uri="{FF2B5EF4-FFF2-40B4-BE49-F238E27FC236}">
                <a16:creationId xmlns:a16="http://schemas.microsoft.com/office/drawing/2014/main" id="{9331BDF0-AD85-3467-6F2A-F1F504D2C06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 eaLnBrk="1" hangingPunct="1"/>
            <a:r>
              <a:rPr lang="pt-BR" altLang="pt-BR" dirty="0"/>
              <a:t>ROTEIRO</a:t>
            </a:r>
          </a:p>
        </p:txBody>
      </p:sp>
      <p:sp>
        <p:nvSpPr>
          <p:cNvPr id="22531" name="Rectangle 3">
            <a:extLst>
              <a:ext uri="{FF2B5EF4-FFF2-40B4-BE49-F238E27FC236}">
                <a16:creationId xmlns:a16="http://schemas.microsoft.com/office/drawing/2014/main" id="{52590C77-A25F-2600-092A-70D28404819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4530928" y="2356416"/>
            <a:ext cx="3851071" cy="2383224"/>
          </a:xfrm>
        </p:spPr>
        <p:txBody>
          <a:bodyPr vert="horz" wrap="square" numCol="1" anchor="t" anchorCtr="0" compatLnSpc="1">
            <a:prstTxWarp prst="textNoShape">
              <a:avLst/>
            </a:prstTxWarp>
            <a:normAutofit/>
          </a:bodyPr>
          <a:lstStyle/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t-BR" altLang="pt-BR" dirty="0">
                <a:solidFill>
                  <a:schemeClr val="bg1">
                    <a:lumMod val="65000"/>
                  </a:schemeClr>
                </a:solidFill>
              </a:rPr>
              <a:t>Aspectos gerais</a:t>
            </a:r>
          </a:p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t-BR" altLang="pt-BR" dirty="0">
                <a:solidFill>
                  <a:srgbClr val="FF0000"/>
                </a:solidFill>
              </a:rPr>
              <a:t>Peças do PAG e fluxo</a:t>
            </a:r>
          </a:p>
          <a:p>
            <a:pPr marL="457200" indent="-457200" eaLnBrk="1" hangingPunct="1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t-BR" altLang="pt-BR" dirty="0">
                <a:solidFill>
                  <a:schemeClr val="bg1">
                    <a:lumMod val="65000"/>
                  </a:schemeClr>
                </a:solidFill>
              </a:rPr>
              <a:t>Projeto de CT&amp;I</a:t>
            </a:r>
          </a:p>
        </p:txBody>
      </p:sp>
    </p:spTree>
    <p:extLst>
      <p:ext uri="{BB962C8B-B14F-4D97-AF65-F5344CB8AC3E}">
        <p14:creationId xmlns:p14="http://schemas.microsoft.com/office/powerpoint/2010/main" val="65369744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7EE574D-70A6-5CEB-56A6-3805C3818E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2920" y="2251371"/>
            <a:ext cx="4251960" cy="2355258"/>
          </a:xfrm>
        </p:spPr>
        <p:txBody>
          <a:bodyPr>
            <a:normAutofit/>
          </a:bodyPr>
          <a:lstStyle/>
          <a:p>
            <a:pPr algn="ctr"/>
            <a:r>
              <a:rPr lang="pt-BR" dirty="0"/>
              <a:t>Peças do PAG</a:t>
            </a:r>
            <a:br>
              <a:rPr lang="pt-BR" dirty="0"/>
            </a:br>
            <a:br>
              <a:rPr lang="pt-BR" dirty="0"/>
            </a:br>
            <a:r>
              <a:rPr lang="pt-BR" dirty="0"/>
              <a:t>Checklist</a:t>
            </a:r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E56A20B7-9B3F-1B4F-221D-CAD9738EAD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5249FF-AAC5-498B-ACFF-D4F7D34FB5D0}" type="slidenum">
              <a:rPr lang="pt-BR" smtClean="0"/>
              <a:pPr/>
              <a:t>19</a:t>
            </a:fld>
            <a:endParaRPr lang="pt-BR" dirty="0"/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id="{57E8323A-CA60-D65F-35F5-5C559DAF043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14987" y="215265"/>
            <a:ext cx="6424613" cy="64948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496891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CDBB1A2-48FF-CB65-CFA4-B9C010A753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pt-BR" dirty="0"/>
              <a:t>Peças do PAG e fluxo</a:t>
            </a:r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2F73E9F0-22CE-D112-6AE5-F2F91D5450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5249FF-AAC5-498B-ACFF-D4F7D34FB5D0}" type="slidenum">
              <a:rPr lang="pt-BR" smtClean="0"/>
              <a:pPr/>
              <a:t>20</a:t>
            </a:fld>
            <a:endParaRPr lang="pt-BR" dirty="0"/>
          </a:p>
        </p:txBody>
      </p:sp>
      <p:pic>
        <p:nvPicPr>
          <p:cNvPr id="13" name="Imagem 12">
            <a:extLst>
              <a:ext uri="{FF2B5EF4-FFF2-40B4-BE49-F238E27FC236}">
                <a16:creationId xmlns:a16="http://schemas.microsoft.com/office/drawing/2014/main" id="{2C8BA4C6-902F-20FD-52A3-711BF2035C1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39240" y="1781900"/>
            <a:ext cx="9113520" cy="49096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686343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CDBB1A2-48FF-CB65-CFA4-B9C010A753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pt-BR" dirty="0"/>
              <a:t>Modelos da CGI/DCTA</a:t>
            </a:r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2F73E9F0-22CE-D112-6AE5-F2F91D5450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5249FF-AAC5-498B-ACFF-D4F7D34FB5D0}" type="slidenum">
              <a:rPr lang="pt-BR" smtClean="0"/>
              <a:pPr/>
              <a:t>21</a:t>
            </a:fld>
            <a:endParaRPr lang="pt-BR" dirty="0"/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2898FFB7-A531-E8F5-EF56-1A5B43D6AE0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3334" y="1946275"/>
            <a:ext cx="5008792" cy="4666138"/>
          </a:xfrm>
          <a:prstGeom prst="rect">
            <a:avLst/>
          </a:prstGeom>
        </p:spPr>
      </p:pic>
      <p:pic>
        <p:nvPicPr>
          <p:cNvPr id="7" name="Imagem 6">
            <a:extLst>
              <a:ext uri="{FF2B5EF4-FFF2-40B4-BE49-F238E27FC236}">
                <a16:creationId xmlns:a16="http://schemas.microsoft.com/office/drawing/2014/main" id="{24407EE3-467E-09AE-7943-72795BF4A99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19877" y="1732914"/>
            <a:ext cx="4148811" cy="47728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393467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CDBB1A2-48FF-CB65-CFA4-B9C010A753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pt-BR" dirty="0"/>
              <a:t>Peças do PAG e fluxo</a:t>
            </a:r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2F73E9F0-22CE-D112-6AE5-F2F91D5450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5249FF-AAC5-498B-ACFF-D4F7D34FB5D0}" type="slidenum">
              <a:rPr lang="pt-BR" smtClean="0"/>
              <a:pPr/>
              <a:t>22</a:t>
            </a:fld>
            <a:endParaRPr lang="pt-BR" dirty="0"/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900E07F1-1599-E76D-3E81-441CE1908B5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45529" y="1835741"/>
            <a:ext cx="8900942" cy="47105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034654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CDBB1A2-48FF-CB65-CFA4-B9C010A753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pt-BR" dirty="0"/>
              <a:t>Modelos da CJUSJC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6B39A991-9ED4-C5A9-AA1C-71602F4B91D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13129" y="6430792"/>
            <a:ext cx="5565742" cy="365125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  <a:spcBef>
                <a:spcPts val="1800"/>
              </a:spcBef>
            </a:pPr>
            <a:r>
              <a:rPr lang="pt-BR" sz="1300" dirty="0">
                <a:hlinkClick r:id="rId2"/>
              </a:rPr>
              <a:t>https://www.gov.br/agu/pt-br/composicao/cgu/cgu/modelos/cti/modelogeral</a:t>
            </a:r>
            <a:endParaRPr lang="pt-BR" sz="1300" dirty="0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2F73E9F0-22CE-D112-6AE5-F2F91D5450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5249FF-AAC5-498B-ACFF-D4F7D34FB5D0}" type="slidenum">
              <a:rPr lang="pt-BR" smtClean="0"/>
              <a:pPr/>
              <a:t>23</a:t>
            </a:fld>
            <a:endParaRPr lang="pt-BR" dirty="0"/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id="{BD2FEFC8-8ADE-C614-F898-4159322F9B75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18132"/>
          <a:stretch/>
        </p:blipFill>
        <p:spPr>
          <a:xfrm>
            <a:off x="2378557" y="1690687"/>
            <a:ext cx="9235240" cy="4740105"/>
          </a:xfrm>
          <a:prstGeom prst="rect">
            <a:avLst/>
          </a:prstGeom>
        </p:spPr>
      </p:pic>
      <p:sp>
        <p:nvSpPr>
          <p:cNvPr id="10" name="CaixaDeTexto 9">
            <a:extLst>
              <a:ext uri="{FF2B5EF4-FFF2-40B4-BE49-F238E27FC236}">
                <a16:creationId xmlns:a16="http://schemas.microsoft.com/office/drawing/2014/main" id="{EE25783F-F8AF-B5A1-D674-98E3B8B04C25}"/>
              </a:ext>
            </a:extLst>
          </p:cNvPr>
          <p:cNvSpPr txBox="1"/>
          <p:nvPr/>
        </p:nvSpPr>
        <p:spPr>
          <a:xfrm>
            <a:off x="386986" y="3506742"/>
            <a:ext cx="156228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b="1" u="sng" dirty="0"/>
              <a:t>Administração</a:t>
            </a:r>
          </a:p>
          <a:p>
            <a:pPr algn="ctr"/>
            <a:r>
              <a:rPr lang="pt-BR" b="1" u="sng" dirty="0"/>
              <a:t>Direta</a:t>
            </a:r>
          </a:p>
        </p:txBody>
      </p:sp>
    </p:spTree>
    <p:extLst>
      <p:ext uri="{BB962C8B-B14F-4D97-AF65-F5344CB8AC3E}">
        <p14:creationId xmlns:p14="http://schemas.microsoft.com/office/powerpoint/2010/main" val="49685835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CDBB1A2-48FF-CB65-CFA4-B9C010A753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pt-BR" dirty="0"/>
              <a:t>Modelos da PGF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6B39A991-9ED4-C5A9-AA1C-71602F4B91D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6986" y="6276110"/>
            <a:ext cx="10502687" cy="519808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  <a:spcBef>
                <a:spcPts val="1800"/>
              </a:spcBef>
            </a:pPr>
            <a:r>
              <a:rPr lang="pt-BR" sz="1300" dirty="0">
                <a:hlinkClick r:id="rId2"/>
              </a:rPr>
              <a:t>https://www.gov.br/agu/pt-br/composicao/procuradoria-geral-federal-1/subprocuradoria-federal-de-consultoria-juridica/camara-permanente-da-ciencia-tecnologia-e-inovacao-1/instrumentos-do-marco-legal-de-ct-i</a:t>
            </a:r>
            <a:endParaRPr lang="pt-BR" sz="1300" dirty="0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2F73E9F0-22CE-D112-6AE5-F2F91D5450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5249FF-AAC5-498B-ACFF-D4F7D34FB5D0}" type="slidenum">
              <a:rPr lang="pt-BR" smtClean="0"/>
              <a:pPr/>
              <a:t>24</a:t>
            </a:fld>
            <a:endParaRPr lang="pt-BR" dirty="0"/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52BCA5B9-CF45-6236-9DC6-BB136A847A9B}"/>
              </a:ext>
            </a:extLst>
          </p:cNvPr>
          <p:cNvSpPr txBox="1"/>
          <p:nvPr/>
        </p:nvSpPr>
        <p:spPr>
          <a:xfrm>
            <a:off x="386986" y="3506742"/>
            <a:ext cx="156228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b="1" u="sng" dirty="0"/>
              <a:t>Administração</a:t>
            </a:r>
          </a:p>
          <a:p>
            <a:pPr algn="ctr"/>
            <a:r>
              <a:rPr lang="pt-BR" b="1" u="sng" dirty="0"/>
              <a:t>Indireta</a:t>
            </a:r>
          </a:p>
        </p:txBody>
      </p:sp>
      <p:pic>
        <p:nvPicPr>
          <p:cNvPr id="7" name="Imagem 6">
            <a:extLst>
              <a:ext uri="{FF2B5EF4-FFF2-40B4-BE49-F238E27FC236}">
                <a16:creationId xmlns:a16="http://schemas.microsoft.com/office/drawing/2014/main" id="{A0DF938B-6849-24D3-5A7B-364950D8A99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51380" y="1770928"/>
            <a:ext cx="9076478" cy="4424942"/>
          </a:xfrm>
          <a:prstGeom prst="rect">
            <a:avLst/>
          </a:prstGeom>
        </p:spPr>
      </p:pic>
      <p:sp>
        <p:nvSpPr>
          <p:cNvPr id="9" name="Retângulo 8">
            <a:extLst>
              <a:ext uri="{FF2B5EF4-FFF2-40B4-BE49-F238E27FC236}">
                <a16:creationId xmlns:a16="http://schemas.microsoft.com/office/drawing/2014/main" id="{7B3A99E5-FDF0-A0EE-6E37-C2F2F7A6E40E}"/>
              </a:ext>
            </a:extLst>
          </p:cNvPr>
          <p:cNvSpPr/>
          <p:nvPr/>
        </p:nvSpPr>
        <p:spPr>
          <a:xfrm>
            <a:off x="2451380" y="1770928"/>
            <a:ext cx="2182965" cy="2105146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0" name="Retângulo 9">
            <a:extLst>
              <a:ext uri="{FF2B5EF4-FFF2-40B4-BE49-F238E27FC236}">
                <a16:creationId xmlns:a16="http://schemas.microsoft.com/office/drawing/2014/main" id="{FD715AE4-4EB8-4B96-C28A-7DCA15005D7A}"/>
              </a:ext>
            </a:extLst>
          </p:cNvPr>
          <p:cNvSpPr/>
          <p:nvPr/>
        </p:nvSpPr>
        <p:spPr>
          <a:xfrm>
            <a:off x="4730454" y="1770928"/>
            <a:ext cx="2182965" cy="2105146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1" name="Retângulo 10">
            <a:extLst>
              <a:ext uri="{FF2B5EF4-FFF2-40B4-BE49-F238E27FC236}">
                <a16:creationId xmlns:a16="http://schemas.microsoft.com/office/drawing/2014/main" id="{DA862B55-35BE-A75A-5D31-01EC8FEFED3D}"/>
              </a:ext>
            </a:extLst>
          </p:cNvPr>
          <p:cNvSpPr/>
          <p:nvPr/>
        </p:nvSpPr>
        <p:spPr>
          <a:xfrm>
            <a:off x="9392947" y="1770928"/>
            <a:ext cx="2182965" cy="2105146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2" name="Retângulo 11">
            <a:extLst>
              <a:ext uri="{FF2B5EF4-FFF2-40B4-BE49-F238E27FC236}">
                <a16:creationId xmlns:a16="http://schemas.microsoft.com/office/drawing/2014/main" id="{06DA6196-ACFA-521E-0210-A1965D12DD78}"/>
              </a:ext>
            </a:extLst>
          </p:cNvPr>
          <p:cNvSpPr/>
          <p:nvPr/>
        </p:nvSpPr>
        <p:spPr>
          <a:xfrm>
            <a:off x="5898136" y="4090724"/>
            <a:ext cx="2182965" cy="2105146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3" name="Retângulo 12">
            <a:extLst>
              <a:ext uri="{FF2B5EF4-FFF2-40B4-BE49-F238E27FC236}">
                <a16:creationId xmlns:a16="http://schemas.microsoft.com/office/drawing/2014/main" id="{313BF7DD-DFA3-8BD0-3448-56432A4FEDFA}"/>
              </a:ext>
            </a:extLst>
          </p:cNvPr>
          <p:cNvSpPr/>
          <p:nvPr/>
        </p:nvSpPr>
        <p:spPr>
          <a:xfrm>
            <a:off x="8277438" y="4072179"/>
            <a:ext cx="2182965" cy="2105146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4" name="Sinal de Multiplicação 13">
            <a:extLst>
              <a:ext uri="{FF2B5EF4-FFF2-40B4-BE49-F238E27FC236}">
                <a16:creationId xmlns:a16="http://schemas.microsoft.com/office/drawing/2014/main" id="{A16FBF91-6D97-A779-BA7F-1DCFEC2CC9B9}"/>
              </a:ext>
            </a:extLst>
          </p:cNvPr>
          <p:cNvSpPr/>
          <p:nvPr/>
        </p:nvSpPr>
        <p:spPr>
          <a:xfrm>
            <a:off x="7159336" y="1770928"/>
            <a:ext cx="2182965" cy="2159316"/>
          </a:xfrm>
          <a:prstGeom prst="mathMultiply">
            <a:avLst/>
          </a:prstGeom>
          <a:solidFill>
            <a:srgbClr val="C0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5" name="Sinal de Multiplicação 14">
            <a:extLst>
              <a:ext uri="{FF2B5EF4-FFF2-40B4-BE49-F238E27FC236}">
                <a16:creationId xmlns:a16="http://schemas.microsoft.com/office/drawing/2014/main" id="{04963743-6FB0-EBE9-C6A4-B666B8DCC0BB}"/>
              </a:ext>
            </a:extLst>
          </p:cNvPr>
          <p:cNvSpPr/>
          <p:nvPr/>
        </p:nvSpPr>
        <p:spPr>
          <a:xfrm>
            <a:off x="3617002" y="4063639"/>
            <a:ext cx="2182965" cy="2159316"/>
          </a:xfrm>
          <a:prstGeom prst="mathMultiply">
            <a:avLst/>
          </a:prstGeom>
          <a:solidFill>
            <a:srgbClr val="C0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6647815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E56A20B7-9B3F-1B4F-221D-CAD9738EAD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5249FF-AAC5-498B-ACFF-D4F7D34FB5D0}" type="slidenum">
              <a:rPr lang="pt-BR" smtClean="0"/>
              <a:pPr/>
              <a:t>25</a:t>
            </a:fld>
            <a:endParaRPr lang="pt-BR" dirty="0"/>
          </a:p>
        </p:txBody>
      </p:sp>
      <p:sp>
        <p:nvSpPr>
          <p:cNvPr id="5" name="Título 1">
            <a:extLst>
              <a:ext uri="{FF2B5EF4-FFF2-40B4-BE49-F238E27FC236}">
                <a16:creationId xmlns:a16="http://schemas.microsoft.com/office/drawing/2014/main" id="{99A66A8F-50F8-77E2-113B-07296223D0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073742"/>
            <a:ext cx="10515600" cy="616946"/>
          </a:xfrm>
        </p:spPr>
        <p:txBody>
          <a:bodyPr>
            <a:normAutofit fontScale="90000"/>
          </a:bodyPr>
          <a:lstStyle/>
          <a:p>
            <a:pPr algn="ctr"/>
            <a:r>
              <a:rPr lang="pt-BR" dirty="0"/>
              <a:t>Peças do PAG e fluxo</a:t>
            </a:r>
          </a:p>
        </p:txBody>
      </p:sp>
      <p:sp>
        <p:nvSpPr>
          <p:cNvPr id="6" name="Espaço Reservado para Conteúdo 2">
            <a:extLst>
              <a:ext uri="{FF2B5EF4-FFF2-40B4-BE49-F238E27FC236}">
                <a16:creationId xmlns:a16="http://schemas.microsoft.com/office/drawing/2014/main" id="{D1CAE59B-E425-6570-0DA2-1CBCE60D042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895850"/>
          </a:xfrm>
        </p:spPr>
        <p:txBody>
          <a:bodyPr>
            <a:normAutofit/>
          </a:bodyPr>
          <a:lstStyle/>
          <a:p>
            <a:pPr marL="457200" indent="-457200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</a:pPr>
            <a:r>
              <a:rPr lang="pt-BR" dirty="0"/>
              <a:t>Ciclo 1 – Pesquisador – Redige Descritivo do Projeto e Planejamento</a:t>
            </a:r>
          </a:p>
          <a:p>
            <a:pPr marL="914400" lvl="1" indent="-457200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</a:pPr>
            <a:r>
              <a:rPr lang="pt-BR" dirty="0"/>
              <a:t>Encaminha para a IPR</a:t>
            </a:r>
          </a:p>
          <a:p>
            <a:pPr marL="457200" indent="-457200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</a:pPr>
            <a:r>
              <a:rPr lang="pt-BR" dirty="0"/>
              <a:t>Ciclo 2 – IPR – abre o PAG e junta os outros documentos</a:t>
            </a:r>
          </a:p>
          <a:p>
            <a:pPr marL="914400" lvl="1" indent="-457200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</a:pPr>
            <a:r>
              <a:rPr lang="pt-BR" dirty="0"/>
              <a:t>Encaminha para o DCTA</a:t>
            </a:r>
          </a:p>
          <a:p>
            <a:pPr marL="457200" indent="-457200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</a:pPr>
            <a:r>
              <a:rPr lang="pt-BR" dirty="0"/>
              <a:t>Ciclo 3 – DCTA – junta o Parecer do SDT e da CGI (15 dias)</a:t>
            </a:r>
          </a:p>
          <a:p>
            <a:pPr marL="914400" lvl="1" indent="-457200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</a:pPr>
            <a:r>
              <a:rPr lang="pt-BR" dirty="0"/>
              <a:t>Devolve para o ITA fazer as correções e juntar a autorização do Reitor</a:t>
            </a:r>
          </a:p>
          <a:p>
            <a:pPr marL="457200" indent="-457200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</a:pPr>
            <a:r>
              <a:rPr lang="pt-BR" dirty="0"/>
              <a:t>Ciclo 4 – ITA – faz correções e junta autorização do Reitor</a:t>
            </a:r>
          </a:p>
          <a:p>
            <a:pPr marL="914400" lvl="1" indent="-457200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</a:pPr>
            <a:r>
              <a:rPr lang="pt-BR" dirty="0"/>
              <a:t>Devolve para o DCTA</a:t>
            </a:r>
          </a:p>
          <a:p>
            <a:pPr marL="457200" indent="-457200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</a:pP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40418533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E56A20B7-9B3F-1B4F-221D-CAD9738EAD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5249FF-AAC5-498B-ACFF-D4F7D34FB5D0}" type="slidenum">
              <a:rPr lang="pt-BR" smtClean="0"/>
              <a:pPr/>
              <a:t>26</a:t>
            </a:fld>
            <a:endParaRPr lang="pt-BR" dirty="0"/>
          </a:p>
        </p:txBody>
      </p:sp>
      <p:sp>
        <p:nvSpPr>
          <p:cNvPr id="5" name="Título 1">
            <a:extLst>
              <a:ext uri="{FF2B5EF4-FFF2-40B4-BE49-F238E27FC236}">
                <a16:creationId xmlns:a16="http://schemas.microsoft.com/office/drawing/2014/main" id="{99A66A8F-50F8-77E2-113B-07296223D0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073742"/>
            <a:ext cx="10515600" cy="616946"/>
          </a:xfrm>
        </p:spPr>
        <p:txBody>
          <a:bodyPr>
            <a:normAutofit fontScale="90000"/>
          </a:bodyPr>
          <a:lstStyle/>
          <a:p>
            <a:pPr algn="ctr"/>
            <a:r>
              <a:rPr lang="pt-BR" dirty="0"/>
              <a:t>Peças do PAG e fluxo</a:t>
            </a:r>
          </a:p>
        </p:txBody>
      </p:sp>
      <p:sp>
        <p:nvSpPr>
          <p:cNvPr id="6" name="Espaço Reservado para Conteúdo 2">
            <a:extLst>
              <a:ext uri="{FF2B5EF4-FFF2-40B4-BE49-F238E27FC236}">
                <a16:creationId xmlns:a16="http://schemas.microsoft.com/office/drawing/2014/main" id="{D1CAE59B-E425-6570-0DA2-1CBCE60D042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895850"/>
          </a:xfrm>
        </p:spPr>
        <p:txBody>
          <a:bodyPr>
            <a:normAutofit/>
          </a:bodyPr>
          <a:lstStyle/>
          <a:p>
            <a:pPr marL="457200" indent="-457200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</a:pPr>
            <a:r>
              <a:rPr lang="pt-BR" dirty="0"/>
              <a:t>Ciclo 5 – DCTA – faz a última conferência</a:t>
            </a:r>
          </a:p>
          <a:p>
            <a:pPr marL="914400" lvl="1" indent="-457200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</a:pPr>
            <a:r>
              <a:rPr lang="pt-BR" dirty="0"/>
              <a:t>Encaminha para a CJUSJC</a:t>
            </a:r>
          </a:p>
          <a:p>
            <a:pPr marL="457200" indent="-457200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</a:pPr>
            <a:r>
              <a:rPr lang="pt-BR" dirty="0"/>
              <a:t>Ciclo 6 – CJUSJC – junta o Parecer Jurídico (15 dias)</a:t>
            </a:r>
          </a:p>
          <a:p>
            <a:pPr marL="914400" lvl="1" indent="-457200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</a:pPr>
            <a:r>
              <a:rPr lang="pt-BR" dirty="0"/>
              <a:t>Encaminha para o DCTA</a:t>
            </a:r>
          </a:p>
          <a:p>
            <a:pPr marL="457200" indent="-457200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</a:pPr>
            <a:r>
              <a:rPr lang="pt-BR" dirty="0"/>
              <a:t>Ciclo 7 – DCTA – verifica recomendações da CJUSJC</a:t>
            </a:r>
          </a:p>
          <a:p>
            <a:pPr marL="914400" lvl="1" indent="-457200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</a:pPr>
            <a:r>
              <a:rPr lang="pt-BR" dirty="0"/>
              <a:t>Devolve para o ITA fazer as correções e executar o Projeto (ou reiniciar tudo)</a:t>
            </a:r>
          </a:p>
          <a:p>
            <a:pPr marL="457200" indent="-457200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</a:pPr>
            <a:r>
              <a:rPr lang="pt-BR" dirty="0"/>
              <a:t>Ciclo 8 – ITA – assina os Instrumentos Jurídicos</a:t>
            </a:r>
          </a:p>
          <a:p>
            <a:pPr marL="914400" lvl="1" indent="-457200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</a:pPr>
            <a:r>
              <a:rPr lang="pt-BR" dirty="0"/>
              <a:t>Inicia o Projeto</a:t>
            </a:r>
          </a:p>
          <a:p>
            <a:pPr marL="457200" indent="-457200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</a:pP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7555277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>
            <a:extLst>
              <a:ext uri="{FF2B5EF4-FFF2-40B4-BE49-F238E27FC236}">
                <a16:creationId xmlns:a16="http://schemas.microsoft.com/office/drawing/2014/main" id="{9331BDF0-AD85-3467-6F2A-F1F504D2C06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 eaLnBrk="1" hangingPunct="1"/>
            <a:r>
              <a:rPr lang="pt-BR" altLang="pt-BR" dirty="0"/>
              <a:t>ROTEIRO</a:t>
            </a:r>
          </a:p>
        </p:txBody>
      </p:sp>
      <p:sp>
        <p:nvSpPr>
          <p:cNvPr id="22531" name="Rectangle 3">
            <a:extLst>
              <a:ext uri="{FF2B5EF4-FFF2-40B4-BE49-F238E27FC236}">
                <a16:creationId xmlns:a16="http://schemas.microsoft.com/office/drawing/2014/main" id="{52590C77-A25F-2600-092A-70D28404819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4530928" y="2356416"/>
            <a:ext cx="3851071" cy="2383224"/>
          </a:xfrm>
        </p:spPr>
        <p:txBody>
          <a:bodyPr vert="horz" wrap="square" numCol="1" anchor="t" anchorCtr="0" compatLnSpc="1">
            <a:prstTxWarp prst="textNoShape">
              <a:avLst/>
            </a:prstTxWarp>
            <a:normAutofit/>
          </a:bodyPr>
          <a:lstStyle/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t-BR" altLang="pt-BR" dirty="0">
                <a:solidFill>
                  <a:schemeClr val="bg1">
                    <a:lumMod val="65000"/>
                  </a:schemeClr>
                </a:solidFill>
              </a:rPr>
              <a:t>Aspectos gerais</a:t>
            </a:r>
          </a:p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t-BR" altLang="pt-BR" dirty="0">
                <a:solidFill>
                  <a:schemeClr val="bg1">
                    <a:lumMod val="65000"/>
                  </a:schemeClr>
                </a:solidFill>
              </a:rPr>
              <a:t>Peças do PAG e fluxo</a:t>
            </a:r>
          </a:p>
          <a:p>
            <a:pPr marL="457200" indent="-457200" eaLnBrk="1" hangingPunct="1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t-BR" altLang="pt-BR" dirty="0">
                <a:solidFill>
                  <a:srgbClr val="FF0000"/>
                </a:solidFill>
              </a:rPr>
              <a:t>Projeto de CT&amp;I</a:t>
            </a:r>
          </a:p>
        </p:txBody>
      </p:sp>
    </p:spTree>
    <p:extLst>
      <p:ext uri="{BB962C8B-B14F-4D97-AF65-F5344CB8AC3E}">
        <p14:creationId xmlns:p14="http://schemas.microsoft.com/office/powerpoint/2010/main" val="125017225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E56A20B7-9B3F-1B4F-221D-CAD9738EAD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5249FF-AAC5-498B-ACFF-D4F7D34FB5D0}" type="slidenum">
              <a:rPr lang="pt-BR" smtClean="0"/>
              <a:pPr/>
              <a:t>28</a:t>
            </a:fld>
            <a:endParaRPr lang="pt-BR" dirty="0"/>
          </a:p>
        </p:txBody>
      </p:sp>
      <p:pic>
        <p:nvPicPr>
          <p:cNvPr id="10" name="Imagem 9">
            <a:extLst>
              <a:ext uri="{FF2B5EF4-FFF2-40B4-BE49-F238E27FC236}">
                <a16:creationId xmlns:a16="http://schemas.microsoft.com/office/drawing/2014/main" id="{AC331540-805F-C4A8-30E5-91E31A78503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0982" y="1119187"/>
            <a:ext cx="6924675" cy="4619625"/>
          </a:xfrm>
          <a:prstGeom prst="rect">
            <a:avLst/>
          </a:prstGeom>
        </p:spPr>
      </p:pic>
      <p:pic>
        <p:nvPicPr>
          <p:cNvPr id="12" name="Imagem 11">
            <a:extLst>
              <a:ext uri="{FF2B5EF4-FFF2-40B4-BE49-F238E27FC236}">
                <a16:creationId xmlns:a16="http://schemas.microsoft.com/office/drawing/2014/main" id="{91F8489B-A880-3875-E99C-B4CFD7E245E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23247" y="1992313"/>
            <a:ext cx="6981825" cy="4514850"/>
          </a:xfrm>
          <a:prstGeom prst="rect">
            <a:avLst/>
          </a:prstGeom>
        </p:spPr>
      </p:pic>
      <p:pic>
        <p:nvPicPr>
          <p:cNvPr id="14" name="Imagem 13">
            <a:extLst>
              <a:ext uri="{FF2B5EF4-FFF2-40B4-BE49-F238E27FC236}">
                <a16:creationId xmlns:a16="http://schemas.microsoft.com/office/drawing/2014/main" id="{27707DD3-CC1C-E94C-AFA5-240F4A4F1C2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15037" y="2143125"/>
            <a:ext cx="6972300" cy="47148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31635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7D03630A-1DB6-E083-C539-6D596CFEDA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5249FF-AAC5-498B-ACFF-D4F7D34FB5D0}" type="slidenum">
              <a:rPr lang="pt-BR" smtClean="0"/>
              <a:pPr/>
              <a:t>29</a:t>
            </a:fld>
            <a:endParaRPr lang="pt-BR" dirty="0"/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id="{CFA0D094-171B-E2BA-2A90-1D95F3F884C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9565" y="1003300"/>
            <a:ext cx="4552950" cy="5353050"/>
          </a:xfrm>
          <a:prstGeom prst="rect">
            <a:avLst/>
          </a:prstGeom>
        </p:spPr>
      </p:pic>
      <p:pic>
        <p:nvPicPr>
          <p:cNvPr id="8" name="Imagem 7">
            <a:extLst>
              <a:ext uri="{FF2B5EF4-FFF2-40B4-BE49-F238E27FC236}">
                <a16:creationId xmlns:a16="http://schemas.microsoft.com/office/drawing/2014/main" id="{5F6D9EFC-FC92-4556-D5ED-0ECC19DAC9C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26732" y="1442085"/>
            <a:ext cx="5600700" cy="5133975"/>
          </a:xfrm>
          <a:prstGeom prst="rect">
            <a:avLst/>
          </a:prstGeom>
        </p:spPr>
      </p:pic>
      <p:pic>
        <p:nvPicPr>
          <p:cNvPr id="10" name="Imagem 9">
            <a:extLst>
              <a:ext uri="{FF2B5EF4-FFF2-40B4-BE49-F238E27FC236}">
                <a16:creationId xmlns:a16="http://schemas.microsoft.com/office/drawing/2014/main" id="{AA846DD6-67B3-AF01-6CCC-C0EA162998E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71950" y="1823720"/>
            <a:ext cx="5705475" cy="5410200"/>
          </a:xfrm>
          <a:prstGeom prst="rect">
            <a:avLst/>
          </a:prstGeom>
        </p:spPr>
      </p:pic>
      <p:pic>
        <p:nvPicPr>
          <p:cNvPr id="12" name="Imagem 11">
            <a:extLst>
              <a:ext uri="{FF2B5EF4-FFF2-40B4-BE49-F238E27FC236}">
                <a16:creationId xmlns:a16="http://schemas.microsoft.com/office/drawing/2014/main" id="{0F81EB90-60A5-1F7C-F139-367D30B57FE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48851" y="2385695"/>
            <a:ext cx="5629275" cy="4286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19629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E56A20B7-9B3F-1B4F-221D-CAD9738EAD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5249FF-AAC5-498B-ACFF-D4F7D34FB5D0}" type="slidenum">
              <a:rPr lang="pt-BR" smtClean="0"/>
              <a:pPr/>
              <a:t>30</a:t>
            </a:fld>
            <a:endParaRPr lang="pt-BR" dirty="0"/>
          </a:p>
        </p:txBody>
      </p:sp>
      <p:sp>
        <p:nvSpPr>
          <p:cNvPr id="5" name="Título 1">
            <a:extLst>
              <a:ext uri="{FF2B5EF4-FFF2-40B4-BE49-F238E27FC236}">
                <a16:creationId xmlns:a16="http://schemas.microsoft.com/office/drawing/2014/main" id="{99A66A8F-50F8-77E2-113B-07296223D0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073742"/>
            <a:ext cx="10515600" cy="616946"/>
          </a:xfrm>
        </p:spPr>
        <p:txBody>
          <a:bodyPr>
            <a:normAutofit fontScale="90000"/>
          </a:bodyPr>
          <a:lstStyle/>
          <a:p>
            <a:pPr algn="ctr"/>
            <a:r>
              <a:rPr lang="pt-BR" dirty="0"/>
              <a:t>Erros mais comuns em Projetos</a:t>
            </a:r>
          </a:p>
        </p:txBody>
      </p:sp>
      <p:sp>
        <p:nvSpPr>
          <p:cNvPr id="6" name="Espaço Reservado para Conteúdo 2">
            <a:extLst>
              <a:ext uri="{FF2B5EF4-FFF2-40B4-BE49-F238E27FC236}">
                <a16:creationId xmlns:a16="http://schemas.microsoft.com/office/drawing/2014/main" id="{D1CAE59B-E425-6570-0DA2-1CBCE60D042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895850"/>
          </a:xfrm>
        </p:spPr>
        <p:txBody>
          <a:bodyPr>
            <a:normAutofit/>
          </a:bodyPr>
          <a:lstStyle/>
          <a:p>
            <a:pPr marL="457200" indent="-457200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</a:pPr>
            <a:r>
              <a:rPr lang="pt-BR" dirty="0"/>
              <a:t>OBJETO GENÉRICO</a:t>
            </a:r>
          </a:p>
          <a:p>
            <a:pPr marL="914400" lvl="1" indent="-457200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</a:pPr>
            <a:r>
              <a:rPr lang="pt-BR" dirty="0"/>
              <a:t>Motor aeronáutico</a:t>
            </a:r>
          </a:p>
          <a:p>
            <a:pPr marL="457200" indent="-457200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</a:pPr>
            <a:endParaRPr lang="pt-BR" dirty="0"/>
          </a:p>
          <a:p>
            <a:pPr marL="457200" indent="-457200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</a:pPr>
            <a:r>
              <a:rPr lang="pt-BR" dirty="0"/>
              <a:t>OBJETO ESPECÍFICO</a:t>
            </a:r>
          </a:p>
          <a:p>
            <a:pPr marL="914400" lvl="1" indent="-457200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</a:pPr>
            <a:r>
              <a:rPr lang="pt-BR" dirty="0"/>
              <a:t>Otimização da combustão em turbinas aeronáuticas </a:t>
            </a:r>
          </a:p>
        </p:txBody>
      </p:sp>
      <p:cxnSp>
        <p:nvCxnSpPr>
          <p:cNvPr id="3" name="Conector reto 2">
            <a:extLst>
              <a:ext uri="{FF2B5EF4-FFF2-40B4-BE49-F238E27FC236}">
                <a16:creationId xmlns:a16="http://schemas.microsoft.com/office/drawing/2014/main" id="{BB9D6D20-E4F7-40F6-4F51-6A4B0DBFF78A}"/>
              </a:ext>
            </a:extLst>
          </p:cNvPr>
          <p:cNvCxnSpPr/>
          <p:nvPr/>
        </p:nvCxnSpPr>
        <p:spPr>
          <a:xfrm>
            <a:off x="1813560" y="2743200"/>
            <a:ext cx="2331720" cy="0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83855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uiExpand="1" build="p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E56A20B7-9B3F-1B4F-221D-CAD9738EAD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5249FF-AAC5-498B-ACFF-D4F7D34FB5D0}" type="slidenum">
              <a:rPr lang="pt-BR" smtClean="0"/>
              <a:pPr/>
              <a:t>31</a:t>
            </a:fld>
            <a:endParaRPr lang="pt-BR" dirty="0"/>
          </a:p>
        </p:txBody>
      </p:sp>
      <p:sp>
        <p:nvSpPr>
          <p:cNvPr id="5" name="Título 1">
            <a:extLst>
              <a:ext uri="{FF2B5EF4-FFF2-40B4-BE49-F238E27FC236}">
                <a16:creationId xmlns:a16="http://schemas.microsoft.com/office/drawing/2014/main" id="{99A66A8F-50F8-77E2-113B-07296223D0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073742"/>
            <a:ext cx="10515600" cy="616946"/>
          </a:xfrm>
        </p:spPr>
        <p:txBody>
          <a:bodyPr>
            <a:normAutofit fontScale="90000"/>
          </a:bodyPr>
          <a:lstStyle/>
          <a:p>
            <a:pPr algn="ctr"/>
            <a:r>
              <a:rPr lang="pt-BR" dirty="0"/>
              <a:t>Erros mais comuns em Projetos</a:t>
            </a:r>
          </a:p>
        </p:txBody>
      </p:sp>
      <p:sp>
        <p:nvSpPr>
          <p:cNvPr id="6" name="Espaço Reservado para Conteúdo 2">
            <a:extLst>
              <a:ext uri="{FF2B5EF4-FFF2-40B4-BE49-F238E27FC236}">
                <a16:creationId xmlns:a16="http://schemas.microsoft.com/office/drawing/2014/main" id="{D1CAE59B-E425-6570-0DA2-1CBCE60D042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895850"/>
          </a:xfrm>
        </p:spPr>
        <p:txBody>
          <a:bodyPr>
            <a:normAutofit/>
          </a:bodyPr>
          <a:lstStyle/>
          <a:p>
            <a:pPr marL="457200" indent="-457200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</a:pPr>
            <a:r>
              <a:rPr lang="pt-BR" dirty="0"/>
              <a:t>FALTA DE INTEGRIDADE NO PROJETO</a:t>
            </a:r>
          </a:p>
          <a:p>
            <a:pPr marL="914400" lvl="1" indent="-457200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</a:pPr>
            <a:r>
              <a:rPr lang="pt-BR" dirty="0"/>
              <a:t>Etapa 1 – Análise da resistência em pista de pouco de concreto</a:t>
            </a:r>
          </a:p>
          <a:p>
            <a:pPr marL="914400" lvl="1" indent="-457200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</a:pPr>
            <a:r>
              <a:rPr lang="pt-BR" dirty="0"/>
              <a:t>Etapa 2 – Controle de fluxo em terminal de passageiros</a:t>
            </a:r>
          </a:p>
          <a:p>
            <a:pPr marL="914400" lvl="1" indent="-457200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</a:pPr>
            <a:r>
              <a:rPr lang="pt-BR" dirty="0"/>
              <a:t>Etapa 3 – Controle do espaço aéreo para drones</a:t>
            </a:r>
          </a:p>
          <a:p>
            <a:pPr marL="457200" indent="-457200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</a:pPr>
            <a:r>
              <a:rPr lang="pt-BR" dirty="0"/>
              <a:t>PROJETO COM INTEGRIDADE</a:t>
            </a:r>
          </a:p>
          <a:p>
            <a:pPr marL="914400" lvl="1" indent="-457200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</a:pPr>
            <a:r>
              <a:rPr lang="pt-BR" dirty="0"/>
              <a:t>Etapa 1 – Design do motor </a:t>
            </a:r>
            <a:r>
              <a:rPr lang="pt-BR" dirty="0" err="1"/>
              <a:t>scramjet</a:t>
            </a:r>
            <a:endParaRPr lang="pt-BR" dirty="0"/>
          </a:p>
          <a:p>
            <a:pPr marL="914400" lvl="1" indent="-457200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</a:pPr>
            <a:r>
              <a:rPr lang="pt-BR" dirty="0"/>
              <a:t>Etapa 2 – Perfil aerodinâmico da aeronave</a:t>
            </a:r>
          </a:p>
          <a:p>
            <a:pPr marL="914400" lvl="1" indent="-457200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</a:pPr>
            <a:r>
              <a:rPr lang="pt-BR" dirty="0"/>
              <a:t>Etapa 3 – Ensaio em voo do veículo hipersônico</a:t>
            </a:r>
          </a:p>
        </p:txBody>
      </p:sp>
      <p:cxnSp>
        <p:nvCxnSpPr>
          <p:cNvPr id="3" name="Conector reto 2">
            <a:extLst>
              <a:ext uri="{FF2B5EF4-FFF2-40B4-BE49-F238E27FC236}">
                <a16:creationId xmlns:a16="http://schemas.microsoft.com/office/drawing/2014/main" id="{BB9D6D20-E4F7-40F6-4F51-6A4B0DBFF78A}"/>
              </a:ext>
            </a:extLst>
          </p:cNvPr>
          <p:cNvCxnSpPr>
            <a:cxnSpLocks/>
          </p:cNvCxnSpPr>
          <p:nvPr/>
        </p:nvCxnSpPr>
        <p:spPr>
          <a:xfrm>
            <a:off x="1722120" y="2529840"/>
            <a:ext cx="8001000" cy="1463040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Conector reto 6">
            <a:extLst>
              <a:ext uri="{FF2B5EF4-FFF2-40B4-BE49-F238E27FC236}">
                <a16:creationId xmlns:a16="http://schemas.microsoft.com/office/drawing/2014/main" id="{34931520-A76A-DE85-8A1C-DD74A1A5C2B1}"/>
              </a:ext>
            </a:extLst>
          </p:cNvPr>
          <p:cNvCxnSpPr>
            <a:cxnSpLocks/>
          </p:cNvCxnSpPr>
          <p:nvPr/>
        </p:nvCxnSpPr>
        <p:spPr>
          <a:xfrm flipV="1">
            <a:off x="1722120" y="2407920"/>
            <a:ext cx="8183880" cy="1584960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603276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uiExpand="1" build="p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E56A20B7-9B3F-1B4F-221D-CAD9738EAD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5249FF-AAC5-498B-ACFF-D4F7D34FB5D0}" type="slidenum">
              <a:rPr lang="pt-BR" smtClean="0"/>
              <a:pPr/>
              <a:t>32</a:t>
            </a:fld>
            <a:endParaRPr lang="pt-BR" dirty="0"/>
          </a:p>
        </p:txBody>
      </p:sp>
      <p:sp>
        <p:nvSpPr>
          <p:cNvPr id="5" name="Título 1">
            <a:extLst>
              <a:ext uri="{FF2B5EF4-FFF2-40B4-BE49-F238E27FC236}">
                <a16:creationId xmlns:a16="http://schemas.microsoft.com/office/drawing/2014/main" id="{99A66A8F-50F8-77E2-113B-07296223D0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073742"/>
            <a:ext cx="10515600" cy="616946"/>
          </a:xfrm>
        </p:spPr>
        <p:txBody>
          <a:bodyPr>
            <a:normAutofit fontScale="90000"/>
          </a:bodyPr>
          <a:lstStyle/>
          <a:p>
            <a:pPr algn="ctr"/>
            <a:r>
              <a:rPr lang="pt-BR" dirty="0"/>
              <a:t>Erros mais comuns em Projetos</a:t>
            </a:r>
          </a:p>
        </p:txBody>
      </p:sp>
      <p:sp>
        <p:nvSpPr>
          <p:cNvPr id="6" name="Espaço Reservado para Conteúdo 2">
            <a:extLst>
              <a:ext uri="{FF2B5EF4-FFF2-40B4-BE49-F238E27FC236}">
                <a16:creationId xmlns:a16="http://schemas.microsoft.com/office/drawing/2014/main" id="{D1CAE59B-E425-6570-0DA2-1CBCE60D042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895850"/>
          </a:xfrm>
        </p:spPr>
        <p:txBody>
          <a:bodyPr>
            <a:normAutofit/>
          </a:bodyPr>
          <a:lstStyle/>
          <a:p>
            <a:pPr marL="457200" indent="-457200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</a:pPr>
            <a:r>
              <a:rPr lang="pt-BR" dirty="0"/>
              <a:t>FALTA DE CLAREZA SOBRE OS ENTREGÁVEIS</a:t>
            </a:r>
          </a:p>
          <a:p>
            <a:pPr marL="914400" lvl="1" indent="-457200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</a:pPr>
            <a:r>
              <a:rPr lang="pt-BR" dirty="0"/>
              <a:t>Publicação de artigos</a:t>
            </a:r>
          </a:p>
          <a:p>
            <a:pPr marL="914400" lvl="1" indent="-457200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</a:pPr>
            <a:r>
              <a:rPr lang="pt-BR" dirty="0"/>
              <a:t>Pesquisa sobre o tema</a:t>
            </a:r>
          </a:p>
          <a:p>
            <a:pPr marL="914400" lvl="1" indent="-457200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</a:pPr>
            <a:r>
              <a:rPr lang="pt-BR" dirty="0"/>
              <a:t>Relatórios</a:t>
            </a:r>
          </a:p>
          <a:p>
            <a:pPr marL="457200" indent="-457200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</a:pPr>
            <a:r>
              <a:rPr lang="pt-BR" dirty="0"/>
              <a:t>ENTREGÁVEIS CLAROS E BEM DEFINIDOS</a:t>
            </a:r>
          </a:p>
          <a:p>
            <a:pPr marL="914400" lvl="1" indent="-457200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</a:pPr>
            <a:r>
              <a:rPr lang="pt-BR" dirty="0"/>
              <a:t>Relatório com análise da resistência do concreto</a:t>
            </a:r>
          </a:p>
          <a:p>
            <a:pPr marL="914400" lvl="1" indent="-457200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</a:pPr>
            <a:r>
              <a:rPr lang="pt-BR" dirty="0"/>
              <a:t>Cálculo do perfil aerodinâmico da asa da aeronave</a:t>
            </a:r>
          </a:p>
          <a:p>
            <a:pPr marL="914400" lvl="1" indent="-457200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</a:pPr>
            <a:r>
              <a:rPr lang="pt-BR" dirty="0"/>
              <a:t>Programa de computador para análise estatística de .....</a:t>
            </a:r>
          </a:p>
        </p:txBody>
      </p:sp>
      <p:cxnSp>
        <p:nvCxnSpPr>
          <p:cNvPr id="3" name="Conector reto 2">
            <a:extLst>
              <a:ext uri="{FF2B5EF4-FFF2-40B4-BE49-F238E27FC236}">
                <a16:creationId xmlns:a16="http://schemas.microsoft.com/office/drawing/2014/main" id="{BB9D6D20-E4F7-40F6-4F51-6A4B0DBFF78A}"/>
              </a:ext>
            </a:extLst>
          </p:cNvPr>
          <p:cNvCxnSpPr>
            <a:cxnSpLocks/>
          </p:cNvCxnSpPr>
          <p:nvPr/>
        </p:nvCxnSpPr>
        <p:spPr>
          <a:xfrm>
            <a:off x="1722120" y="2529840"/>
            <a:ext cx="2971800" cy="1463040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Conector reto 6">
            <a:extLst>
              <a:ext uri="{FF2B5EF4-FFF2-40B4-BE49-F238E27FC236}">
                <a16:creationId xmlns:a16="http://schemas.microsoft.com/office/drawing/2014/main" id="{34931520-A76A-DE85-8A1C-DD74A1A5C2B1}"/>
              </a:ext>
            </a:extLst>
          </p:cNvPr>
          <p:cNvCxnSpPr>
            <a:cxnSpLocks/>
          </p:cNvCxnSpPr>
          <p:nvPr/>
        </p:nvCxnSpPr>
        <p:spPr>
          <a:xfrm flipV="1">
            <a:off x="1722120" y="2529840"/>
            <a:ext cx="2971800" cy="1463040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793342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uiExpand="1" build="p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E56A20B7-9B3F-1B4F-221D-CAD9738EAD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5249FF-AAC5-498B-ACFF-D4F7D34FB5D0}" type="slidenum">
              <a:rPr lang="pt-BR" smtClean="0"/>
              <a:pPr/>
              <a:t>33</a:t>
            </a:fld>
            <a:endParaRPr lang="pt-BR" dirty="0"/>
          </a:p>
        </p:txBody>
      </p:sp>
      <p:sp>
        <p:nvSpPr>
          <p:cNvPr id="5" name="Título 1">
            <a:extLst>
              <a:ext uri="{FF2B5EF4-FFF2-40B4-BE49-F238E27FC236}">
                <a16:creationId xmlns:a16="http://schemas.microsoft.com/office/drawing/2014/main" id="{99A66A8F-50F8-77E2-113B-07296223D0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073742"/>
            <a:ext cx="10515600" cy="616946"/>
          </a:xfrm>
        </p:spPr>
        <p:txBody>
          <a:bodyPr>
            <a:normAutofit fontScale="90000"/>
          </a:bodyPr>
          <a:lstStyle/>
          <a:p>
            <a:pPr algn="ctr"/>
            <a:r>
              <a:rPr lang="pt-BR" dirty="0"/>
              <a:t>Erros mais comuns em Projetos</a:t>
            </a:r>
          </a:p>
        </p:txBody>
      </p:sp>
      <p:sp>
        <p:nvSpPr>
          <p:cNvPr id="6" name="Espaço Reservado para Conteúdo 2">
            <a:extLst>
              <a:ext uri="{FF2B5EF4-FFF2-40B4-BE49-F238E27FC236}">
                <a16:creationId xmlns:a16="http://schemas.microsoft.com/office/drawing/2014/main" id="{D1CAE59B-E425-6570-0DA2-1CBCE60D042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895850"/>
          </a:xfrm>
        </p:spPr>
        <p:txBody>
          <a:bodyPr>
            <a:normAutofit/>
          </a:bodyPr>
          <a:lstStyle/>
          <a:p>
            <a:pPr marL="457200" indent="-457200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</a:pPr>
            <a:r>
              <a:rPr lang="pt-BR" b="1" u="sng" dirty="0"/>
              <a:t>NÃO</a:t>
            </a:r>
            <a:r>
              <a:rPr lang="pt-BR" dirty="0"/>
              <a:t> DEFINIR OS IMPACTOS E INDICADORES DE INOVAÇÃO</a:t>
            </a:r>
          </a:p>
        </p:txBody>
      </p:sp>
      <p:pic>
        <p:nvPicPr>
          <p:cNvPr id="8" name="Imagem 7">
            <a:extLst>
              <a:ext uri="{FF2B5EF4-FFF2-40B4-BE49-F238E27FC236}">
                <a16:creationId xmlns:a16="http://schemas.microsoft.com/office/drawing/2014/main" id="{4D9E5DA5-3EEF-4344-4F57-B19AA586EA6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2440" y="2390706"/>
            <a:ext cx="11247120" cy="44057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7047909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E56A20B7-9B3F-1B4F-221D-CAD9738EAD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5249FF-AAC5-498B-ACFF-D4F7D34FB5D0}" type="slidenum">
              <a:rPr lang="pt-BR" smtClean="0"/>
              <a:pPr/>
              <a:t>34</a:t>
            </a:fld>
            <a:endParaRPr lang="pt-BR" dirty="0"/>
          </a:p>
        </p:txBody>
      </p:sp>
      <p:sp>
        <p:nvSpPr>
          <p:cNvPr id="5" name="Título 1">
            <a:extLst>
              <a:ext uri="{FF2B5EF4-FFF2-40B4-BE49-F238E27FC236}">
                <a16:creationId xmlns:a16="http://schemas.microsoft.com/office/drawing/2014/main" id="{99A66A8F-50F8-77E2-113B-07296223D0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073742"/>
            <a:ext cx="10515600" cy="616946"/>
          </a:xfrm>
        </p:spPr>
        <p:txBody>
          <a:bodyPr>
            <a:normAutofit fontScale="90000"/>
          </a:bodyPr>
          <a:lstStyle/>
          <a:p>
            <a:pPr algn="ctr"/>
            <a:r>
              <a:rPr lang="pt-BR" dirty="0"/>
              <a:t>Erros mais comuns em Projetos</a:t>
            </a:r>
          </a:p>
        </p:txBody>
      </p:sp>
      <p:sp>
        <p:nvSpPr>
          <p:cNvPr id="6" name="Espaço Reservado para Conteúdo 2">
            <a:extLst>
              <a:ext uri="{FF2B5EF4-FFF2-40B4-BE49-F238E27FC236}">
                <a16:creationId xmlns:a16="http://schemas.microsoft.com/office/drawing/2014/main" id="{D1CAE59B-E425-6570-0DA2-1CBCE60D042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810895"/>
          </a:xfrm>
        </p:spPr>
        <p:txBody>
          <a:bodyPr>
            <a:normAutofit/>
          </a:bodyPr>
          <a:lstStyle/>
          <a:p>
            <a:pPr marL="457200" indent="-457200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</a:pPr>
            <a:r>
              <a:rPr lang="pt-BR" b="1" u="sng" dirty="0"/>
              <a:t>NÃO</a:t>
            </a:r>
            <a:r>
              <a:rPr lang="pt-BR" dirty="0"/>
              <a:t> DEFINIR OS RECURSOS HUMANOS ENVOLVIDOS NO PROJETO</a:t>
            </a:r>
          </a:p>
        </p:txBody>
      </p:sp>
      <p:pic>
        <p:nvPicPr>
          <p:cNvPr id="9" name="Imagem 8">
            <a:extLst>
              <a:ext uri="{FF2B5EF4-FFF2-40B4-BE49-F238E27FC236}">
                <a16:creationId xmlns:a16="http://schemas.microsoft.com/office/drawing/2014/main" id="{6364B228-9E55-6A2F-D3DA-B5C32B64BE5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0" y="2966406"/>
            <a:ext cx="10515600" cy="28759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6545544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E56A20B7-9B3F-1B4F-221D-CAD9738EAD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5249FF-AAC5-498B-ACFF-D4F7D34FB5D0}" type="slidenum">
              <a:rPr lang="pt-BR" smtClean="0"/>
              <a:pPr/>
              <a:t>35</a:t>
            </a:fld>
            <a:endParaRPr lang="pt-BR" dirty="0"/>
          </a:p>
        </p:txBody>
      </p:sp>
      <p:sp>
        <p:nvSpPr>
          <p:cNvPr id="5" name="Título 1">
            <a:extLst>
              <a:ext uri="{FF2B5EF4-FFF2-40B4-BE49-F238E27FC236}">
                <a16:creationId xmlns:a16="http://schemas.microsoft.com/office/drawing/2014/main" id="{99A66A8F-50F8-77E2-113B-07296223D0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073742"/>
            <a:ext cx="10515600" cy="616946"/>
          </a:xfrm>
        </p:spPr>
        <p:txBody>
          <a:bodyPr>
            <a:normAutofit fontScale="90000"/>
          </a:bodyPr>
          <a:lstStyle/>
          <a:p>
            <a:pPr algn="ctr"/>
            <a:r>
              <a:rPr lang="pt-BR" dirty="0"/>
              <a:t>Erros mais comuns em Projetos</a:t>
            </a:r>
          </a:p>
        </p:txBody>
      </p:sp>
      <p:sp>
        <p:nvSpPr>
          <p:cNvPr id="6" name="Espaço Reservado para Conteúdo 2">
            <a:extLst>
              <a:ext uri="{FF2B5EF4-FFF2-40B4-BE49-F238E27FC236}">
                <a16:creationId xmlns:a16="http://schemas.microsoft.com/office/drawing/2014/main" id="{D1CAE59B-E425-6570-0DA2-1CBCE60D042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810895"/>
          </a:xfrm>
        </p:spPr>
        <p:txBody>
          <a:bodyPr>
            <a:normAutofit fontScale="92500"/>
          </a:bodyPr>
          <a:lstStyle/>
          <a:p>
            <a:pPr marL="457200" indent="-457200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</a:pPr>
            <a:r>
              <a:rPr lang="pt-BR" b="1" u="sng" dirty="0"/>
              <a:t>NÃO</a:t>
            </a:r>
            <a:r>
              <a:rPr lang="pt-BR" dirty="0"/>
              <a:t> DEFINIR OS RECURSOS LABORATORIAIS ENVOLVIDOS NO PROJETO</a:t>
            </a:r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FB1ECBC3-31DD-F3EB-A38D-5A041743425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0" y="2490720"/>
            <a:ext cx="10515600" cy="38012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5247203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E56A20B7-9B3F-1B4F-221D-CAD9738EAD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5249FF-AAC5-498B-ACFF-D4F7D34FB5D0}" type="slidenum">
              <a:rPr lang="pt-BR" smtClean="0"/>
              <a:pPr/>
              <a:t>36</a:t>
            </a:fld>
            <a:endParaRPr lang="pt-BR" dirty="0"/>
          </a:p>
        </p:txBody>
      </p:sp>
      <p:sp>
        <p:nvSpPr>
          <p:cNvPr id="5" name="Título 1">
            <a:extLst>
              <a:ext uri="{FF2B5EF4-FFF2-40B4-BE49-F238E27FC236}">
                <a16:creationId xmlns:a16="http://schemas.microsoft.com/office/drawing/2014/main" id="{99A66A8F-50F8-77E2-113B-07296223D0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073742"/>
            <a:ext cx="10515600" cy="616946"/>
          </a:xfrm>
        </p:spPr>
        <p:txBody>
          <a:bodyPr>
            <a:normAutofit fontScale="90000"/>
          </a:bodyPr>
          <a:lstStyle/>
          <a:p>
            <a:pPr algn="ctr"/>
            <a:r>
              <a:rPr lang="pt-BR" dirty="0"/>
              <a:t>Erros mais comuns em Projetos</a:t>
            </a:r>
          </a:p>
        </p:txBody>
      </p:sp>
      <p:sp>
        <p:nvSpPr>
          <p:cNvPr id="6" name="Espaço Reservado para Conteúdo 2">
            <a:extLst>
              <a:ext uri="{FF2B5EF4-FFF2-40B4-BE49-F238E27FC236}">
                <a16:creationId xmlns:a16="http://schemas.microsoft.com/office/drawing/2014/main" id="{D1CAE59B-E425-6570-0DA2-1CBCE60D042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810895"/>
          </a:xfrm>
        </p:spPr>
        <p:txBody>
          <a:bodyPr>
            <a:normAutofit/>
          </a:bodyPr>
          <a:lstStyle/>
          <a:p>
            <a:pPr marL="457200" indent="-457200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</a:pPr>
            <a:r>
              <a:rPr lang="pt-BR" dirty="0"/>
              <a:t>CRONOGRAMA POBRE EM INFORMAÇÕES</a:t>
            </a:r>
          </a:p>
        </p:txBody>
      </p:sp>
      <p:pic>
        <p:nvPicPr>
          <p:cNvPr id="7" name="Imagem 6">
            <a:extLst>
              <a:ext uri="{FF2B5EF4-FFF2-40B4-BE49-F238E27FC236}">
                <a16:creationId xmlns:a16="http://schemas.microsoft.com/office/drawing/2014/main" id="{ED132A8D-7178-171B-5C53-E904780C6B1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6800" y="2636520"/>
            <a:ext cx="10058400" cy="30277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1432899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E56A20B7-9B3F-1B4F-221D-CAD9738EAD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5249FF-AAC5-498B-ACFF-D4F7D34FB5D0}" type="slidenum">
              <a:rPr lang="pt-BR" smtClean="0"/>
              <a:pPr/>
              <a:t>37</a:t>
            </a:fld>
            <a:endParaRPr lang="pt-BR" dirty="0"/>
          </a:p>
        </p:txBody>
      </p:sp>
      <p:sp>
        <p:nvSpPr>
          <p:cNvPr id="5" name="Título 1">
            <a:extLst>
              <a:ext uri="{FF2B5EF4-FFF2-40B4-BE49-F238E27FC236}">
                <a16:creationId xmlns:a16="http://schemas.microsoft.com/office/drawing/2014/main" id="{99A66A8F-50F8-77E2-113B-07296223D0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073742"/>
            <a:ext cx="10515600" cy="616946"/>
          </a:xfrm>
        </p:spPr>
        <p:txBody>
          <a:bodyPr>
            <a:normAutofit fontScale="90000"/>
          </a:bodyPr>
          <a:lstStyle/>
          <a:p>
            <a:pPr algn="ctr"/>
            <a:r>
              <a:rPr lang="pt-BR" dirty="0"/>
              <a:t>Erros mais comuns em Projetos</a:t>
            </a:r>
          </a:p>
        </p:txBody>
      </p:sp>
      <p:sp>
        <p:nvSpPr>
          <p:cNvPr id="6" name="Espaço Reservado para Conteúdo 2">
            <a:extLst>
              <a:ext uri="{FF2B5EF4-FFF2-40B4-BE49-F238E27FC236}">
                <a16:creationId xmlns:a16="http://schemas.microsoft.com/office/drawing/2014/main" id="{D1CAE59B-E425-6570-0DA2-1CBCE60D042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810895"/>
          </a:xfrm>
        </p:spPr>
        <p:txBody>
          <a:bodyPr>
            <a:normAutofit fontScale="92500"/>
          </a:bodyPr>
          <a:lstStyle/>
          <a:p>
            <a:pPr marL="457200" indent="-457200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</a:pPr>
            <a:r>
              <a:rPr lang="pt-BR" dirty="0"/>
              <a:t>NÃO FAZER A ANÁLISE DOS CENÁRIOS PARA EXECUÇÃO DO PROJETO</a:t>
            </a:r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639DC5BA-3854-66CB-0CE5-77C1E186826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4408" y="2484120"/>
            <a:ext cx="10223184" cy="40094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4591468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E56A20B7-9B3F-1B4F-221D-CAD9738EAD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5249FF-AAC5-498B-ACFF-D4F7D34FB5D0}" type="slidenum">
              <a:rPr lang="pt-BR" smtClean="0"/>
              <a:pPr/>
              <a:t>38</a:t>
            </a:fld>
            <a:endParaRPr lang="pt-BR" dirty="0"/>
          </a:p>
        </p:txBody>
      </p:sp>
      <p:sp>
        <p:nvSpPr>
          <p:cNvPr id="5" name="Título 1">
            <a:extLst>
              <a:ext uri="{FF2B5EF4-FFF2-40B4-BE49-F238E27FC236}">
                <a16:creationId xmlns:a16="http://schemas.microsoft.com/office/drawing/2014/main" id="{99A66A8F-50F8-77E2-113B-07296223D0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073742"/>
            <a:ext cx="10515600" cy="616946"/>
          </a:xfrm>
        </p:spPr>
        <p:txBody>
          <a:bodyPr>
            <a:normAutofit fontScale="90000"/>
          </a:bodyPr>
          <a:lstStyle/>
          <a:p>
            <a:pPr algn="ctr"/>
            <a:r>
              <a:rPr lang="pt-BR" dirty="0"/>
              <a:t>Erros mais comuns em Projetos</a:t>
            </a:r>
          </a:p>
        </p:txBody>
      </p:sp>
      <p:sp>
        <p:nvSpPr>
          <p:cNvPr id="6" name="Espaço Reservado para Conteúdo 2">
            <a:extLst>
              <a:ext uri="{FF2B5EF4-FFF2-40B4-BE49-F238E27FC236}">
                <a16:creationId xmlns:a16="http://schemas.microsoft.com/office/drawing/2014/main" id="{D1CAE59B-E425-6570-0DA2-1CBCE60D042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810895"/>
          </a:xfrm>
        </p:spPr>
        <p:txBody>
          <a:bodyPr>
            <a:normAutofit/>
          </a:bodyPr>
          <a:lstStyle/>
          <a:p>
            <a:pPr marL="457200" indent="-457200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</a:pPr>
            <a:r>
              <a:rPr lang="pt-BR" dirty="0"/>
              <a:t>NÃO FAZER A ANÁLISE DE RISCOS E MITIGAÇÃO</a:t>
            </a:r>
          </a:p>
        </p:txBody>
      </p:sp>
      <p:pic>
        <p:nvPicPr>
          <p:cNvPr id="7" name="Imagem 6">
            <a:extLst>
              <a:ext uri="{FF2B5EF4-FFF2-40B4-BE49-F238E27FC236}">
                <a16:creationId xmlns:a16="http://schemas.microsoft.com/office/drawing/2014/main" id="{7033573D-18F8-B5B9-C87D-E039395A131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58241" y="2454274"/>
            <a:ext cx="9875518" cy="4084638"/>
          </a:xfrm>
          <a:prstGeom prst="rect">
            <a:avLst/>
          </a:prstGeom>
        </p:spPr>
      </p:pic>
      <p:pic>
        <p:nvPicPr>
          <p:cNvPr id="9" name="Imagem 8">
            <a:extLst>
              <a:ext uri="{FF2B5EF4-FFF2-40B4-BE49-F238E27FC236}">
                <a16:creationId xmlns:a16="http://schemas.microsoft.com/office/drawing/2014/main" id="{2C591A73-0BEA-CC51-0FC1-A9FCBDA70D5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6819" y="2454274"/>
            <a:ext cx="11438362" cy="31388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54123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E56A20B7-9B3F-1B4F-221D-CAD9738EAD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5249FF-AAC5-498B-ACFF-D4F7D34FB5D0}" type="slidenum">
              <a:rPr lang="pt-BR" smtClean="0"/>
              <a:pPr/>
              <a:t>39</a:t>
            </a:fld>
            <a:endParaRPr lang="pt-BR" dirty="0"/>
          </a:p>
        </p:txBody>
      </p:sp>
      <p:sp>
        <p:nvSpPr>
          <p:cNvPr id="5" name="Título 1">
            <a:extLst>
              <a:ext uri="{FF2B5EF4-FFF2-40B4-BE49-F238E27FC236}">
                <a16:creationId xmlns:a16="http://schemas.microsoft.com/office/drawing/2014/main" id="{99A66A8F-50F8-77E2-113B-07296223D0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073742"/>
            <a:ext cx="10515600" cy="616946"/>
          </a:xfrm>
        </p:spPr>
        <p:txBody>
          <a:bodyPr>
            <a:normAutofit fontScale="90000"/>
          </a:bodyPr>
          <a:lstStyle/>
          <a:p>
            <a:pPr algn="ctr"/>
            <a:r>
              <a:rPr lang="pt-BR" dirty="0"/>
              <a:t>Erros mais comuns em Projetos</a:t>
            </a:r>
          </a:p>
        </p:txBody>
      </p:sp>
      <p:sp>
        <p:nvSpPr>
          <p:cNvPr id="6" name="Espaço Reservado para Conteúdo 2">
            <a:extLst>
              <a:ext uri="{FF2B5EF4-FFF2-40B4-BE49-F238E27FC236}">
                <a16:creationId xmlns:a16="http://schemas.microsoft.com/office/drawing/2014/main" id="{D1CAE59B-E425-6570-0DA2-1CBCE60D042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810895"/>
          </a:xfrm>
        </p:spPr>
        <p:txBody>
          <a:bodyPr>
            <a:normAutofit/>
          </a:bodyPr>
          <a:lstStyle/>
          <a:p>
            <a:pPr marL="457200" indent="-457200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</a:pPr>
            <a:r>
              <a:rPr lang="pt-BR" dirty="0"/>
              <a:t>NÃO FAZER O DETALHAMENTO ORÇAMENTÁRIO POR ETAPA</a:t>
            </a:r>
          </a:p>
        </p:txBody>
      </p:sp>
      <p:pic>
        <p:nvPicPr>
          <p:cNvPr id="7" name="Imagem 6">
            <a:extLst>
              <a:ext uri="{FF2B5EF4-FFF2-40B4-BE49-F238E27FC236}">
                <a16:creationId xmlns:a16="http://schemas.microsoft.com/office/drawing/2014/main" id="{34CCCA59-6711-9AAA-7A65-427E065662E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0" y="2347218"/>
            <a:ext cx="10515598" cy="38704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41842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E56A20B7-9B3F-1B4F-221D-CAD9738EAD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5249FF-AAC5-498B-ACFF-D4F7D34FB5D0}" type="slidenum">
              <a:rPr lang="pt-BR" smtClean="0"/>
              <a:pPr/>
              <a:t>40</a:t>
            </a:fld>
            <a:endParaRPr lang="pt-BR" dirty="0"/>
          </a:p>
        </p:txBody>
      </p:sp>
      <p:sp>
        <p:nvSpPr>
          <p:cNvPr id="5" name="Título 1">
            <a:extLst>
              <a:ext uri="{FF2B5EF4-FFF2-40B4-BE49-F238E27FC236}">
                <a16:creationId xmlns:a16="http://schemas.microsoft.com/office/drawing/2014/main" id="{99A66A8F-50F8-77E2-113B-07296223D0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073742"/>
            <a:ext cx="10515600" cy="616946"/>
          </a:xfrm>
        </p:spPr>
        <p:txBody>
          <a:bodyPr>
            <a:normAutofit fontScale="90000"/>
          </a:bodyPr>
          <a:lstStyle/>
          <a:p>
            <a:pPr algn="ctr"/>
            <a:r>
              <a:rPr lang="pt-BR" dirty="0"/>
              <a:t>Erros mais comuns em Projetos</a:t>
            </a:r>
          </a:p>
        </p:txBody>
      </p:sp>
      <p:sp>
        <p:nvSpPr>
          <p:cNvPr id="6" name="Espaço Reservado para Conteúdo 2">
            <a:extLst>
              <a:ext uri="{FF2B5EF4-FFF2-40B4-BE49-F238E27FC236}">
                <a16:creationId xmlns:a16="http://schemas.microsoft.com/office/drawing/2014/main" id="{D1CAE59B-E425-6570-0DA2-1CBCE60D042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810895"/>
          </a:xfrm>
        </p:spPr>
        <p:txBody>
          <a:bodyPr>
            <a:normAutofit/>
          </a:bodyPr>
          <a:lstStyle/>
          <a:p>
            <a:pPr marL="457200" indent="-457200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</a:pPr>
            <a:r>
              <a:rPr lang="pt-BR" dirty="0"/>
              <a:t>NÃO FAZER O DETALHAMENTO DAS BOLSAS DO RH COM VÍNCULO</a:t>
            </a:r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DA332166-EC29-BD8F-1FB9-A1D40DA8C66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5841" y="2771457"/>
            <a:ext cx="10180318" cy="31244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5786866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E56A20B7-9B3F-1B4F-221D-CAD9738EAD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5249FF-AAC5-498B-ACFF-D4F7D34FB5D0}" type="slidenum">
              <a:rPr lang="pt-BR" smtClean="0"/>
              <a:pPr/>
              <a:t>41</a:t>
            </a:fld>
            <a:endParaRPr lang="pt-BR" dirty="0"/>
          </a:p>
        </p:txBody>
      </p:sp>
      <p:sp>
        <p:nvSpPr>
          <p:cNvPr id="5" name="Título 1">
            <a:extLst>
              <a:ext uri="{FF2B5EF4-FFF2-40B4-BE49-F238E27FC236}">
                <a16:creationId xmlns:a16="http://schemas.microsoft.com/office/drawing/2014/main" id="{99A66A8F-50F8-77E2-113B-07296223D0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073742"/>
            <a:ext cx="10515600" cy="616946"/>
          </a:xfrm>
        </p:spPr>
        <p:txBody>
          <a:bodyPr>
            <a:normAutofit fontScale="90000"/>
          </a:bodyPr>
          <a:lstStyle/>
          <a:p>
            <a:pPr algn="ctr"/>
            <a:r>
              <a:rPr lang="pt-BR" dirty="0"/>
              <a:t>Erros mais comuns em Projetos</a:t>
            </a:r>
          </a:p>
        </p:txBody>
      </p:sp>
      <p:sp>
        <p:nvSpPr>
          <p:cNvPr id="6" name="Espaço Reservado para Conteúdo 2">
            <a:extLst>
              <a:ext uri="{FF2B5EF4-FFF2-40B4-BE49-F238E27FC236}">
                <a16:creationId xmlns:a16="http://schemas.microsoft.com/office/drawing/2014/main" id="{D1CAE59B-E425-6570-0DA2-1CBCE60D042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810895"/>
          </a:xfrm>
        </p:spPr>
        <p:txBody>
          <a:bodyPr>
            <a:normAutofit/>
          </a:bodyPr>
          <a:lstStyle/>
          <a:p>
            <a:pPr marL="457200" indent="-457200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</a:pPr>
            <a:r>
              <a:rPr lang="pt-BR" dirty="0"/>
              <a:t>NÃO FAZER O DETALHAMENTO DAS BOLSAS DO RH SEM VÍNCULO</a:t>
            </a:r>
          </a:p>
        </p:txBody>
      </p:sp>
      <p:pic>
        <p:nvPicPr>
          <p:cNvPr id="7" name="Imagem 6">
            <a:extLst>
              <a:ext uri="{FF2B5EF4-FFF2-40B4-BE49-F238E27FC236}">
                <a16:creationId xmlns:a16="http://schemas.microsoft.com/office/drawing/2014/main" id="{5F1AADE4-2480-7BCB-3137-9E56BFD2622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5360" y="2561972"/>
            <a:ext cx="10241280" cy="38689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5998782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E56A20B7-9B3F-1B4F-221D-CAD9738EAD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5249FF-AAC5-498B-ACFF-D4F7D34FB5D0}" type="slidenum">
              <a:rPr lang="pt-BR" smtClean="0"/>
              <a:pPr/>
              <a:t>42</a:t>
            </a:fld>
            <a:endParaRPr lang="pt-BR" dirty="0"/>
          </a:p>
        </p:txBody>
      </p:sp>
      <p:sp>
        <p:nvSpPr>
          <p:cNvPr id="5" name="Título 1">
            <a:extLst>
              <a:ext uri="{FF2B5EF4-FFF2-40B4-BE49-F238E27FC236}">
                <a16:creationId xmlns:a16="http://schemas.microsoft.com/office/drawing/2014/main" id="{99A66A8F-50F8-77E2-113B-07296223D0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073742"/>
            <a:ext cx="10515600" cy="616946"/>
          </a:xfrm>
        </p:spPr>
        <p:txBody>
          <a:bodyPr>
            <a:normAutofit fontScale="90000"/>
          </a:bodyPr>
          <a:lstStyle/>
          <a:p>
            <a:pPr algn="ctr"/>
            <a:r>
              <a:rPr lang="pt-BR" dirty="0"/>
              <a:t>Erros mais comuns em Projetos</a:t>
            </a:r>
          </a:p>
        </p:txBody>
      </p:sp>
      <p:sp>
        <p:nvSpPr>
          <p:cNvPr id="6" name="Espaço Reservado para Conteúdo 2">
            <a:extLst>
              <a:ext uri="{FF2B5EF4-FFF2-40B4-BE49-F238E27FC236}">
                <a16:creationId xmlns:a16="http://schemas.microsoft.com/office/drawing/2014/main" id="{D1CAE59B-E425-6570-0DA2-1CBCE60D042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810895"/>
          </a:xfrm>
        </p:spPr>
        <p:txBody>
          <a:bodyPr>
            <a:normAutofit/>
          </a:bodyPr>
          <a:lstStyle/>
          <a:p>
            <a:pPr marL="457200" indent="-457200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</a:pPr>
            <a:r>
              <a:rPr lang="pt-BR" dirty="0"/>
              <a:t>NÃO FAZER O DETALHAMENTO DAS AQUISIÇÕES E CONTRATAÇÕES</a:t>
            </a:r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14FEB2B0-C0E2-881F-6C43-779DAFE84DE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681" y="2309388"/>
            <a:ext cx="11978638" cy="2239224"/>
          </a:xfrm>
          <a:prstGeom prst="rect">
            <a:avLst/>
          </a:prstGeom>
        </p:spPr>
      </p:pic>
      <p:pic>
        <p:nvPicPr>
          <p:cNvPr id="9" name="Imagem 8">
            <a:extLst>
              <a:ext uri="{FF2B5EF4-FFF2-40B4-BE49-F238E27FC236}">
                <a16:creationId xmlns:a16="http://schemas.microsoft.com/office/drawing/2014/main" id="{1804E057-DD91-C414-668B-CABE145453C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6681" y="4388499"/>
            <a:ext cx="11978638" cy="24396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16392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E56A20B7-9B3F-1B4F-221D-CAD9738EAD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5249FF-AAC5-498B-ACFF-D4F7D34FB5D0}" type="slidenum">
              <a:rPr lang="pt-BR" smtClean="0"/>
              <a:pPr/>
              <a:t>43</a:t>
            </a:fld>
            <a:endParaRPr lang="pt-BR" dirty="0"/>
          </a:p>
        </p:txBody>
      </p:sp>
      <p:sp>
        <p:nvSpPr>
          <p:cNvPr id="5" name="Título 1">
            <a:extLst>
              <a:ext uri="{FF2B5EF4-FFF2-40B4-BE49-F238E27FC236}">
                <a16:creationId xmlns:a16="http://schemas.microsoft.com/office/drawing/2014/main" id="{99A66A8F-50F8-77E2-113B-07296223D0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073742"/>
            <a:ext cx="10515600" cy="616946"/>
          </a:xfrm>
        </p:spPr>
        <p:txBody>
          <a:bodyPr>
            <a:normAutofit fontScale="90000"/>
          </a:bodyPr>
          <a:lstStyle/>
          <a:p>
            <a:pPr algn="ctr"/>
            <a:r>
              <a:rPr lang="pt-BR" dirty="0"/>
              <a:t>Erros mais comuns em Projetos</a:t>
            </a:r>
          </a:p>
        </p:txBody>
      </p:sp>
      <p:sp>
        <p:nvSpPr>
          <p:cNvPr id="6" name="Espaço Reservado para Conteúdo 2">
            <a:extLst>
              <a:ext uri="{FF2B5EF4-FFF2-40B4-BE49-F238E27FC236}">
                <a16:creationId xmlns:a16="http://schemas.microsoft.com/office/drawing/2014/main" id="{D1CAE59B-E425-6570-0DA2-1CBCE60D042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810895"/>
          </a:xfrm>
        </p:spPr>
        <p:txBody>
          <a:bodyPr>
            <a:normAutofit/>
          </a:bodyPr>
          <a:lstStyle/>
          <a:p>
            <a:pPr marL="457200" indent="-457200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</a:pPr>
            <a:r>
              <a:rPr lang="pt-BR" dirty="0"/>
              <a:t>NÃO FAZER O DETALHAMENTO DAS DIÁRIAS E PASSAGENS</a:t>
            </a:r>
          </a:p>
        </p:txBody>
      </p:sp>
      <p:pic>
        <p:nvPicPr>
          <p:cNvPr id="7" name="Imagem 6">
            <a:extLst>
              <a:ext uri="{FF2B5EF4-FFF2-40B4-BE49-F238E27FC236}">
                <a16:creationId xmlns:a16="http://schemas.microsoft.com/office/drawing/2014/main" id="{8649CAD1-7C5B-8F00-7ECD-CC3BB47E994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5760" y="2440664"/>
            <a:ext cx="11460480" cy="39273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3728964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E1F8EA-6F91-CD82-9BE3-B64A808DD6FB}"/>
              </a:ext>
            </a:extLst>
          </p:cNvPr>
          <p:cNvSpPr txBox="1">
            <a:spLocks/>
          </p:cNvSpPr>
          <p:nvPr/>
        </p:nvSpPr>
        <p:spPr>
          <a:xfrm>
            <a:off x="628650" y="1073742"/>
            <a:ext cx="7886700" cy="61694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Bef>
                <a:spcPts val="0"/>
              </a:spcBef>
            </a:pPr>
            <a:r>
              <a:rPr lang="pt-BR" sz="2800" b="1" dirty="0">
                <a:solidFill>
                  <a:srgbClr val="1A2543"/>
                </a:solidFill>
              </a:rPr>
              <a:t>CONTATO</a:t>
            </a:r>
            <a:endParaRPr lang="pt-BR" dirty="0"/>
          </a:p>
        </p:txBody>
      </p:sp>
      <p:pic>
        <p:nvPicPr>
          <p:cNvPr id="8" name="Imagem 7">
            <a:extLst>
              <a:ext uri="{FF2B5EF4-FFF2-40B4-BE49-F238E27FC236}">
                <a16:creationId xmlns:a16="http://schemas.microsoft.com/office/drawing/2014/main" id="{701ABB72-27B2-1B51-F6D6-02C72091DCB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24033" y="2452256"/>
            <a:ext cx="7543934" cy="21613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866773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>
            <a:extLst>
              <a:ext uri="{FF2B5EF4-FFF2-40B4-BE49-F238E27FC236}">
                <a16:creationId xmlns:a16="http://schemas.microsoft.com/office/drawing/2014/main" id="{9331BDF0-AD85-3467-6F2A-F1F504D2C06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 eaLnBrk="1" hangingPunct="1"/>
            <a:r>
              <a:rPr lang="pt-BR" altLang="pt-BR" dirty="0"/>
              <a:t>ROTEIRO</a:t>
            </a:r>
          </a:p>
        </p:txBody>
      </p:sp>
      <p:sp>
        <p:nvSpPr>
          <p:cNvPr id="22531" name="Rectangle 3">
            <a:extLst>
              <a:ext uri="{FF2B5EF4-FFF2-40B4-BE49-F238E27FC236}">
                <a16:creationId xmlns:a16="http://schemas.microsoft.com/office/drawing/2014/main" id="{52590C77-A25F-2600-092A-70D28404819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4530928" y="2356416"/>
            <a:ext cx="3866311" cy="2383224"/>
          </a:xfrm>
        </p:spPr>
        <p:txBody>
          <a:bodyPr vert="horz" wrap="square" numCol="1" anchor="t" anchorCtr="0" compatLnSpc="1">
            <a:prstTxWarp prst="textNoShape">
              <a:avLst/>
            </a:prstTxWarp>
            <a:normAutofit/>
          </a:bodyPr>
          <a:lstStyle/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t-BR" altLang="pt-BR" dirty="0"/>
              <a:t>Aspectos gerais</a:t>
            </a:r>
          </a:p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t-BR" altLang="pt-BR" dirty="0"/>
              <a:t>Peças do PAG e fluxo</a:t>
            </a:r>
          </a:p>
          <a:p>
            <a:pPr marL="457200" indent="-457200" eaLnBrk="1" hangingPunct="1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t-BR" altLang="pt-BR" dirty="0"/>
              <a:t>Projeto de CT&amp;I</a:t>
            </a:r>
          </a:p>
        </p:txBody>
      </p:sp>
    </p:spTree>
    <p:extLst>
      <p:ext uri="{BB962C8B-B14F-4D97-AF65-F5344CB8AC3E}">
        <p14:creationId xmlns:p14="http://schemas.microsoft.com/office/powerpoint/2010/main" val="2346422176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47F30524-E88F-2037-875A-572ED469AEC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lvl="0" indent="-361950" algn="l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SzPts val="2100"/>
              <a:buChar char="●"/>
            </a:pPr>
            <a:r>
              <a:rPr lang="pt-BR" altLang="pt-BR" dirty="0"/>
              <a:t>Conhecer os principais aspectos que envolvem a elaboração de Projetos de CT&amp;I</a:t>
            </a:r>
            <a:endParaRPr lang="pt-BR" dirty="0"/>
          </a:p>
        </p:txBody>
      </p:sp>
      <p:sp>
        <p:nvSpPr>
          <p:cNvPr id="5" name="Título 4">
            <a:extLst>
              <a:ext uri="{FF2B5EF4-FFF2-40B4-BE49-F238E27FC236}">
                <a16:creationId xmlns:a16="http://schemas.microsoft.com/office/drawing/2014/main" id="{F77EF41C-19BE-183B-D8CD-064234B118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pt-BR" dirty="0"/>
              <a:t>OBJETIVO DA APRESENTAÇÃO</a:t>
            </a:r>
          </a:p>
        </p:txBody>
      </p:sp>
    </p:spTree>
    <p:extLst>
      <p:ext uri="{BB962C8B-B14F-4D97-AF65-F5344CB8AC3E}">
        <p14:creationId xmlns:p14="http://schemas.microsoft.com/office/powerpoint/2010/main" val="2610264067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47DEA3C0-C551-ADF4-17B7-1C53961010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5249FF-AAC5-498B-ACFF-D4F7D34FB5D0}" type="slidenum">
              <a:rPr lang="pt-BR" smtClean="0"/>
              <a:pPr/>
              <a:t>47</a:t>
            </a:fld>
            <a:endParaRPr lang="pt-BR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C79CB7B-300A-67D9-0033-0C1C0523C0DF}"/>
              </a:ext>
            </a:extLst>
          </p:cNvPr>
          <p:cNvSpPr txBox="1"/>
          <p:nvPr/>
        </p:nvSpPr>
        <p:spPr>
          <a:xfrm>
            <a:off x="1524000" y="5827689"/>
            <a:ext cx="9144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dirty="0" err="1"/>
              <a:t>Ten</a:t>
            </a:r>
            <a:r>
              <a:rPr lang="pt-BR" dirty="0"/>
              <a:t> </a:t>
            </a:r>
            <a:r>
              <a:rPr lang="pt-BR" dirty="0" err="1"/>
              <a:t>Cel</a:t>
            </a:r>
            <a:r>
              <a:rPr lang="pt-BR" dirty="0"/>
              <a:t> Breno Ricardo de Araújo Leite 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7E825AE-EF56-B16D-D1FF-5B7BA6D79A30}"/>
              </a:ext>
            </a:extLst>
          </p:cNvPr>
          <p:cNvSpPr txBox="1"/>
          <p:nvPr/>
        </p:nvSpPr>
        <p:spPr>
          <a:xfrm>
            <a:off x="1524000" y="4486215"/>
            <a:ext cx="9144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000" dirty="0"/>
              <a:t>Aspectos Gerais de Projetos de CT&amp;I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C056DAC-6029-74A6-3E6A-4409D0985E6F}"/>
              </a:ext>
            </a:extLst>
          </p:cNvPr>
          <p:cNvSpPr txBox="1"/>
          <p:nvPr/>
        </p:nvSpPr>
        <p:spPr>
          <a:xfrm>
            <a:off x="261256" y="2522604"/>
            <a:ext cx="11700589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6000" dirty="0">
                <a:latin typeface="+mj-lt"/>
              </a:rPr>
              <a:t> PROJETOS DE CT&amp;I</a:t>
            </a: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8FC83003-3631-1BF3-BB22-30037D392AE6}"/>
              </a:ext>
            </a:extLst>
          </p:cNvPr>
          <p:cNvCxnSpPr>
            <a:cxnSpLocks/>
          </p:cNvCxnSpPr>
          <p:nvPr/>
        </p:nvCxnSpPr>
        <p:spPr>
          <a:xfrm>
            <a:off x="1524000" y="3570692"/>
            <a:ext cx="9108000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35A09171-18CB-EC61-8759-F748E72117FF}"/>
              </a:ext>
            </a:extLst>
          </p:cNvPr>
          <p:cNvCxnSpPr>
            <a:cxnSpLocks/>
          </p:cNvCxnSpPr>
          <p:nvPr/>
        </p:nvCxnSpPr>
        <p:spPr>
          <a:xfrm>
            <a:off x="1560000" y="2566049"/>
            <a:ext cx="9108000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70921249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Tema do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o 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o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 2013 - 2022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 2013 - 2022</Template>
  <TotalTime>5687</TotalTime>
  <Words>1474</Words>
  <Application>Microsoft Office PowerPoint</Application>
  <PresentationFormat>Widescreen</PresentationFormat>
  <Paragraphs>240</Paragraphs>
  <Slides>47</Slides>
  <Notes>15</Notes>
  <HiddenSlides>0</HiddenSlides>
  <MMClips>0</MMClips>
  <ScaleCrop>false</ScaleCrop>
  <HeadingPairs>
    <vt:vector size="6" baseType="variant">
      <vt:variant>
        <vt:lpstr>Fontes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47</vt:i4>
      </vt:variant>
    </vt:vector>
  </HeadingPairs>
  <TitlesOfParts>
    <vt:vector size="51" baseType="lpstr">
      <vt:lpstr>Arial</vt:lpstr>
      <vt:lpstr>Calibri</vt:lpstr>
      <vt:lpstr>Calibri Light</vt:lpstr>
      <vt:lpstr>Tema do Office</vt:lpstr>
      <vt:lpstr>Apresentação do PowerPoint</vt:lpstr>
      <vt:lpstr>OBJETIVO DA APRESENTAÇÃO</vt:lpstr>
      <vt:lpstr>ROTEIRO</vt:lpstr>
      <vt:lpstr>ROTEIRO</vt:lpstr>
      <vt:lpstr>Aspectos Gerais</vt:lpstr>
      <vt:lpstr>Aspectos Gerais</vt:lpstr>
      <vt:lpstr>Aspectos Gerais</vt:lpstr>
      <vt:lpstr>Aspectos Gerais</vt:lpstr>
      <vt:lpstr>Aspectos Gerais</vt:lpstr>
      <vt:lpstr>Apresentação do PowerPoint</vt:lpstr>
      <vt:lpstr>Aspectos Gerais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ROTEIRO</vt:lpstr>
      <vt:lpstr>Peças do PAG  Checklist</vt:lpstr>
      <vt:lpstr>Peças do PAG e fluxo</vt:lpstr>
      <vt:lpstr>Modelos da CGI/DCTA</vt:lpstr>
      <vt:lpstr>Peças do PAG e fluxo</vt:lpstr>
      <vt:lpstr>Modelos da CJUSJC</vt:lpstr>
      <vt:lpstr>Modelos da PGF</vt:lpstr>
      <vt:lpstr>Peças do PAG e fluxo</vt:lpstr>
      <vt:lpstr>Peças do PAG e fluxo</vt:lpstr>
      <vt:lpstr>ROTEIRO</vt:lpstr>
      <vt:lpstr>Apresentação do PowerPoint</vt:lpstr>
      <vt:lpstr>Apresentação do PowerPoint</vt:lpstr>
      <vt:lpstr>Erros mais comuns em Projetos</vt:lpstr>
      <vt:lpstr>Erros mais comuns em Projetos</vt:lpstr>
      <vt:lpstr>Erros mais comuns em Projetos</vt:lpstr>
      <vt:lpstr>Erros mais comuns em Projetos</vt:lpstr>
      <vt:lpstr>Erros mais comuns em Projetos</vt:lpstr>
      <vt:lpstr>Erros mais comuns em Projetos</vt:lpstr>
      <vt:lpstr>Erros mais comuns em Projetos</vt:lpstr>
      <vt:lpstr>Erros mais comuns em Projetos</vt:lpstr>
      <vt:lpstr>Erros mais comuns em Projetos</vt:lpstr>
      <vt:lpstr>Erros mais comuns em Projetos</vt:lpstr>
      <vt:lpstr>Erros mais comuns em Projetos</vt:lpstr>
      <vt:lpstr>Erros mais comuns em Projetos</vt:lpstr>
      <vt:lpstr>Erros mais comuns em Projetos</vt:lpstr>
      <vt:lpstr>Erros mais comuns em Projetos</vt:lpstr>
      <vt:lpstr>Apresentação do PowerPoint</vt:lpstr>
      <vt:lpstr>ROTEIRO</vt:lpstr>
      <vt:lpstr>OBJETIVO DA APRESENTAÇÃO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Cel Marcheti</dc:creator>
  <cp:lastModifiedBy>Breno Leite</cp:lastModifiedBy>
  <cp:revision>378</cp:revision>
  <cp:lastPrinted>2023-05-04T18:47:23Z</cp:lastPrinted>
  <dcterms:created xsi:type="dcterms:W3CDTF">2022-04-29T12:01:16Z</dcterms:created>
  <dcterms:modified xsi:type="dcterms:W3CDTF">2024-07-31T02:55:53Z</dcterms:modified>
</cp:coreProperties>
</file>